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1" r:id="rId5"/>
    <p:sldId id="280" r:id="rId6"/>
    <p:sldId id="268" r:id="rId7"/>
    <p:sldId id="274" r:id="rId8"/>
    <p:sldId id="276" r:id="rId9"/>
    <p:sldId id="277" r:id="rId10"/>
    <p:sldId id="278" r:id="rId11"/>
    <p:sldId id="279" r:id="rId12"/>
    <p:sldId id="281" r:id="rId13"/>
    <p:sldId id="282" r:id="rId14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3F4FA"/>
    <a:srgbClr val="E7E9F5"/>
    <a:srgbClr val="002983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2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14.10.2018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14.10.2018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05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30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0173" cy="6515390"/>
          </a:xfrm>
          <a:prstGeom prst="rect">
            <a:avLst/>
          </a:prstGeom>
        </p:spPr>
      </p:pic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26" y="0"/>
            <a:ext cx="9440173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63560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117" cy="6053834"/>
          </a:xfrm>
          <a:prstGeom prst="rect">
            <a:avLst/>
          </a:prstGeom>
        </p:spPr>
      </p:pic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3" y="0"/>
            <a:ext cx="9095117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49366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479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dirty="0" smtClean="0"/>
              <a:t>Klikk her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1023359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10233597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576319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7025217" y="1903592"/>
            <a:ext cx="4133851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5" name="Ellipse 1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på ikonet i midten for å legge til et bilde som fyller hele siden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70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1" y="1790701"/>
            <a:ext cx="4990697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6163057" y="1795274"/>
            <a:ext cx="4996012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09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25456" y="6071616"/>
            <a:ext cx="28665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753" r:id="rId3"/>
    <p:sldLayoutId id="2147483689" r:id="rId4"/>
    <p:sldLayoutId id="2147483666" r:id="rId5"/>
    <p:sldLayoutId id="2147483688" r:id="rId6"/>
    <p:sldLayoutId id="2147483655" r:id="rId7"/>
    <p:sldLayoutId id="2147483727" r:id="rId8"/>
    <p:sldLayoutId id="2147483754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ose.mari.eikaas@helse-bergen.no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97424" y="1763593"/>
            <a:ext cx="10073897" cy="907941"/>
          </a:xfrm>
        </p:spPr>
        <p:txBody>
          <a:bodyPr/>
          <a:lstStyle/>
          <a:p>
            <a:r>
              <a:rPr lang="nb-NO" dirty="0"/>
              <a:t>Registrering av Pakkeforløpene i </a:t>
            </a:r>
            <a:r>
              <a:rPr lang="nb-NO" dirty="0" smtClean="0"/>
              <a:t>praksis</a:t>
            </a:r>
            <a:br>
              <a:rPr lang="nb-NO" dirty="0" smtClean="0"/>
            </a:br>
            <a:r>
              <a:rPr lang="nb-NO" sz="2000" dirty="0" smtClean="0"/>
              <a:t>Implementeringskonferanse, pakkeforløp </a:t>
            </a:r>
            <a:r>
              <a:rPr lang="nb-NO" sz="2000" dirty="0" smtClean="0"/>
              <a:t>psykisk helse </a:t>
            </a:r>
            <a:r>
              <a:rPr lang="nb-NO" sz="2000" dirty="0" smtClean="0"/>
              <a:t>og rus </a:t>
            </a:r>
            <a:endParaRPr lang="nb-NO" sz="20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945397" y="4494508"/>
            <a:ext cx="6518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Rose Mari Eikås, rådgiver, seksjon for e-helse, Helse </a:t>
            </a:r>
            <a:r>
              <a:rPr lang="nb-NO" dirty="0" smtClean="0"/>
              <a:t>Bergen</a:t>
            </a:r>
          </a:p>
          <a:p>
            <a:r>
              <a:rPr lang="nn-NO" dirty="0" err="1" smtClean="0"/>
              <a:t>Demo</a:t>
            </a:r>
            <a:r>
              <a:rPr lang="nn-NO" dirty="0" smtClean="0"/>
              <a:t> </a:t>
            </a:r>
            <a:r>
              <a:rPr lang="nn-NO" dirty="0" smtClean="0"/>
              <a:t>av </a:t>
            </a:r>
            <a:r>
              <a:rPr lang="nn-NO" dirty="0" err="1" smtClean="0"/>
              <a:t>løsning</a:t>
            </a:r>
            <a:r>
              <a:rPr lang="nn-NO" dirty="0" smtClean="0"/>
              <a:t>: Nasrin </a:t>
            </a:r>
            <a:r>
              <a:rPr lang="nn-NO" dirty="0"/>
              <a:t>Amele Jamedari, produktansvarlig, DIPS AS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 av løsningen i DIPS Arena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Nasrin Amele Jamedari, produktansvarlig, DIPS </a:t>
            </a:r>
            <a:r>
              <a:rPr lang="nn-NO" dirty="0" smtClean="0"/>
              <a:t>AS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Spørsmål/</a:t>
            </a:r>
            <a:r>
              <a:rPr lang="nn-NO" smtClean="0"/>
              <a:t>kommentarer </a:t>
            </a:r>
            <a:r>
              <a:rPr lang="nn-NO" dirty="0" smtClean="0"/>
              <a:t>etter </a:t>
            </a:r>
            <a:r>
              <a:rPr lang="nn-NO" dirty="0" err="1" smtClean="0"/>
              <a:t>demo</a:t>
            </a:r>
            <a:r>
              <a:rPr lang="nn-NO" dirty="0" smtClean="0"/>
              <a:t> kan sendes på </a:t>
            </a:r>
            <a:r>
              <a:rPr lang="nn-NO" dirty="0" err="1" smtClean="0"/>
              <a:t>mail</a:t>
            </a:r>
            <a:r>
              <a:rPr lang="nn-NO" dirty="0" smtClean="0"/>
              <a:t> til: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>
                <a:hlinkClick r:id="rId2"/>
              </a:rPr>
              <a:t>Rose.mari.eikaas@helse-bergen.no</a:t>
            </a:r>
            <a:endParaRPr lang="nn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968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 bakgrunn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136074"/>
            <a:ext cx="10233597" cy="5320144"/>
          </a:xfrm>
        </p:spPr>
        <p:txBody>
          <a:bodyPr/>
          <a:lstStyle/>
          <a:p>
            <a:pPr marL="0" lvl="0" indent="0">
              <a:buNone/>
            </a:pPr>
            <a:r>
              <a:rPr lang="nb-NO" sz="2000" dirty="0" smtClean="0"/>
              <a:t>Merkantil bakgrunn</a:t>
            </a:r>
          </a:p>
          <a:p>
            <a:pPr lvl="0"/>
            <a:r>
              <a:rPr lang="nb-NO" sz="2000" dirty="0" smtClean="0"/>
              <a:t>Sandviken </a:t>
            </a:r>
            <a:r>
              <a:rPr lang="nb-NO" sz="2000" dirty="0"/>
              <a:t>sykehus fra </a:t>
            </a:r>
            <a:r>
              <a:rPr lang="nb-NO" sz="2000" dirty="0" smtClean="0"/>
              <a:t>1989 - 2008</a:t>
            </a:r>
            <a:endParaRPr lang="nb-NO" sz="2000" dirty="0"/>
          </a:p>
          <a:p>
            <a:pPr lvl="0"/>
            <a:r>
              <a:rPr lang="nb-NO" sz="2000" dirty="0"/>
              <a:t>Bergenhus voksenpsykiatriske poliklinikk fra </a:t>
            </a:r>
            <a:r>
              <a:rPr lang="nb-NO" sz="2000" dirty="0" smtClean="0"/>
              <a:t>2008 - 2012</a:t>
            </a:r>
            <a:endParaRPr lang="nb-NO" sz="2000" dirty="0"/>
          </a:p>
          <a:p>
            <a:pPr lvl="0"/>
            <a:r>
              <a:rPr lang="nb-NO" sz="2000" dirty="0" smtClean="0"/>
              <a:t>Fagsenteret (pasientens journal, felles EPJ), </a:t>
            </a:r>
            <a:r>
              <a:rPr lang="nb-NO" sz="2000" dirty="0"/>
              <a:t>seksjon for e-helse fra </a:t>
            </a:r>
            <a:r>
              <a:rPr lang="nb-NO" sz="2000" dirty="0" smtClean="0"/>
              <a:t>2012 –</a:t>
            </a:r>
          </a:p>
          <a:p>
            <a:pPr lvl="1"/>
            <a:r>
              <a:rPr lang="nb-NO" sz="2000" dirty="0" smtClean="0"/>
              <a:t>DIPS	</a:t>
            </a:r>
          </a:p>
          <a:p>
            <a:pPr lvl="1"/>
            <a:r>
              <a:rPr lang="nb-NO" sz="2000" dirty="0" smtClean="0"/>
              <a:t>Prosjektarbeid</a:t>
            </a:r>
          </a:p>
          <a:p>
            <a:pPr lvl="1"/>
            <a:r>
              <a:rPr lang="nb-NO" sz="2000" dirty="0" smtClean="0"/>
              <a:t>Brukerstøtte</a:t>
            </a:r>
          </a:p>
          <a:p>
            <a:pPr lvl="1"/>
            <a:r>
              <a:rPr lang="nb-NO" sz="2000" dirty="0" smtClean="0"/>
              <a:t>Rutiner</a:t>
            </a:r>
          </a:p>
          <a:p>
            <a:pPr lvl="1"/>
            <a:r>
              <a:rPr lang="nb-NO" sz="2000" dirty="0" smtClean="0"/>
              <a:t>Opplæring</a:t>
            </a:r>
            <a:endParaRPr lang="nb-NO" sz="2000" dirty="0"/>
          </a:p>
          <a:p>
            <a:r>
              <a:rPr lang="nb-NO" sz="2000" dirty="0"/>
              <a:t>Jobbet med DIPS siden </a:t>
            </a:r>
            <a:r>
              <a:rPr lang="nb-NO" sz="2000" dirty="0" smtClean="0"/>
              <a:t>innføring psykiatri i 2004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b="1" dirty="0" smtClean="0"/>
              <a:t>DIPS</a:t>
            </a:r>
            <a:r>
              <a:rPr lang="nb-NO" sz="2000" dirty="0" smtClean="0"/>
              <a:t> (Distribuert </a:t>
            </a:r>
            <a:r>
              <a:rPr lang="nb-NO" sz="2000" dirty="0"/>
              <a:t>Informasjons- og Pasientdatasystem i </a:t>
            </a:r>
            <a:r>
              <a:rPr lang="nb-NO" sz="2000" dirty="0" smtClean="0"/>
              <a:t>Sykehus) er det elektroniske </a:t>
            </a:r>
            <a:r>
              <a:rPr lang="nb-NO" sz="2000" dirty="0" smtClean="0"/>
              <a:t>pasientjournalsystemet (EPJ) </a:t>
            </a:r>
            <a:r>
              <a:rPr lang="nb-NO" sz="2000" dirty="0" smtClean="0"/>
              <a:t>som brukes av Helse Vest, Helse Nord og Helse Sør-Øst. </a:t>
            </a:r>
            <a:endParaRPr lang="nb-NO" sz="2000" dirty="0" smtClean="0"/>
          </a:p>
          <a:p>
            <a:pPr marL="0" indent="0">
              <a:buNone/>
            </a:pPr>
            <a:r>
              <a:rPr lang="nb-NO" sz="2000" dirty="0"/>
              <a:t>Elektronisk pasientjournal (EPJ) er en elektronisk samling av registrerte opplysninger om en pasient i forbindelse med helsehjelp.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383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 ROLLE – PAKKEFORLØP PSYKISK HELSE OG RUS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Nasjonal </a:t>
            </a:r>
            <a:r>
              <a:rPr lang="nb-NO" sz="2800" dirty="0"/>
              <a:t>ressursgruppe koding og </a:t>
            </a:r>
            <a:r>
              <a:rPr lang="nb-NO" sz="2800" dirty="0" err="1" smtClean="0"/>
              <a:t>monitorering</a:t>
            </a:r>
            <a:endParaRPr lang="nb-NO" sz="2800" dirty="0" smtClean="0"/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Regional implementeringsgruppe (representerer seksjon for e-helse/ODA-prosjektet) </a:t>
            </a:r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Styringsgruppe lokalt Helse Bergen</a:t>
            </a:r>
          </a:p>
          <a:p>
            <a:endParaRPr lang="nb-NO" dirty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sz="1200" dirty="0" smtClean="0"/>
              <a:t>*Oda-prosjektet: Overgang fra DIPS Classic til DIPS </a:t>
            </a:r>
            <a:r>
              <a:rPr lang="nb-NO" sz="1200" dirty="0"/>
              <a:t>Arena (DIPS sin ny e-helse </a:t>
            </a:r>
            <a:r>
              <a:rPr lang="nb-NO" sz="1200" dirty="0" err="1" smtClean="0"/>
              <a:t>plattfom</a:t>
            </a:r>
            <a:r>
              <a:rPr lang="nb-NO" sz="1200" dirty="0" smtClean="0"/>
              <a:t>)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163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PAKKEFORLØP PSYKISK HELSE OG RUS (PPR)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Pakkeforløpene skal bidra til økt brukermedvirkning, bedre samhandling, likeverdig behandling og bedre ivaretakelse av somatisk helse og </a:t>
            </a:r>
            <a:r>
              <a:rPr lang="nb-NO" sz="2400" b="1" dirty="0" smtClean="0"/>
              <a:t>levevaner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Mye av det som skal kodes er aktiviteter som allerede gjøres i dag</a:t>
            </a:r>
          </a:p>
          <a:p>
            <a:r>
              <a:rPr lang="nb-NO" dirty="0" smtClean="0"/>
              <a:t>Kodingen skal hjelpe til å synliggjøre dette</a:t>
            </a:r>
          </a:p>
          <a:p>
            <a:r>
              <a:rPr lang="nb-NO" dirty="0" smtClean="0"/>
              <a:t>Mange koder, må være enkelt å registrere</a:t>
            </a:r>
          </a:p>
          <a:p>
            <a:r>
              <a:rPr lang="nb-NO" dirty="0" smtClean="0"/>
              <a:t>Viktig å ha godt verktøy for å følge opp forløpet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30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5471" y="693738"/>
            <a:ext cx="10233597" cy="802553"/>
          </a:xfrm>
        </p:spPr>
        <p:txBody>
          <a:bodyPr/>
          <a:lstStyle/>
          <a:p>
            <a:r>
              <a:rPr lang="nb-NO" dirty="0" smtClean="0"/>
              <a:t>EFARINGER FRA KODING AV PAKKEFORLØP KREFT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1" y="1496291"/>
            <a:ext cx="10233597" cy="475524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Pakkeforløp kreft – startet opp i 2015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Forløpskoordinator kreft i HBE, Borghild Straume i HBE sa </a:t>
            </a:r>
            <a:r>
              <a:rPr lang="nb-NO" b="1" dirty="0" smtClean="0"/>
              <a:t>etter </a:t>
            </a:r>
            <a:r>
              <a:rPr lang="nb-NO" b="1" dirty="0" smtClean="0"/>
              <a:t>oppstart: </a:t>
            </a:r>
          </a:p>
          <a:p>
            <a:pPr marL="0" indent="0">
              <a:buNone/>
            </a:pPr>
            <a:r>
              <a:rPr lang="nb-NO" dirty="0" smtClean="0"/>
              <a:t>«Jeg </a:t>
            </a:r>
            <a:r>
              <a:rPr lang="nb-NO" dirty="0"/>
              <a:t>har fått enormt mange og flotte tilbakemeldinger fra pasientene etter at pakkeforløpene ble innført, og jeg er sikker på at dette er den rette veien å </a:t>
            </a:r>
            <a:r>
              <a:rPr lang="nb-NO" dirty="0" smtClean="0"/>
              <a:t>gå.</a:t>
            </a:r>
          </a:p>
          <a:p>
            <a:pPr marL="0" indent="0">
              <a:buNone/>
            </a:pPr>
            <a:r>
              <a:rPr lang="nb-NO" dirty="0" smtClean="0"/>
              <a:t>Det </a:t>
            </a:r>
            <a:r>
              <a:rPr lang="nb-NO" dirty="0"/>
              <a:t>er ikke annet å si: Jeg er veldig fornøyd med å ha kommet i gang med pakkeforløpene, og dette er veldig, veldig pasientvennlig</a:t>
            </a:r>
            <a:r>
              <a:rPr lang="nb-NO" dirty="0" smtClean="0"/>
              <a:t>!»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Men….</a:t>
            </a:r>
          </a:p>
          <a:p>
            <a:r>
              <a:rPr lang="nb-NO" dirty="0"/>
              <a:t>Svært tungvint å registrere i DIPS Classic</a:t>
            </a:r>
          </a:p>
          <a:p>
            <a:r>
              <a:rPr lang="nb-NO" dirty="0"/>
              <a:t>Brukte mye tid på å finne ut hvilke koder som skulle registreres, og å finne ut hva som var registrert fra før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461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EFARINGER FRA KODING AV PAKKEFORLØP KREFT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0046" y="1197769"/>
            <a:ext cx="10233597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DIPS utviklet ny løsning på DIPS Arena (DIPS sin ny e-helse </a:t>
            </a:r>
            <a:r>
              <a:rPr lang="nb-NO" dirty="0" err="1" smtClean="0"/>
              <a:t>plattfom</a:t>
            </a:r>
            <a:r>
              <a:rPr lang="nb-NO" dirty="0" smtClean="0"/>
              <a:t>) </a:t>
            </a:r>
          </a:p>
          <a:p>
            <a:pPr marL="0" indent="0">
              <a:buNone/>
            </a:pPr>
            <a:r>
              <a:rPr lang="nb-NO" sz="1600" dirty="0" smtClean="0"/>
              <a:t>(Etter pilot på </a:t>
            </a:r>
            <a:r>
              <a:rPr lang="nb-NO" sz="1600" dirty="0" err="1" smtClean="0"/>
              <a:t>Gastro</a:t>
            </a:r>
            <a:r>
              <a:rPr lang="nb-NO" sz="1600" dirty="0" smtClean="0"/>
              <a:t> HBE ble løsningen rullet ut i hele Helse Vest fra 1. november 2016)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21" y="2205831"/>
            <a:ext cx="5753100" cy="368617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695269" y="2143105"/>
            <a:ext cx="49904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</a:rPr>
              <a:t>Gevinsten er i alle fall enorm. </a:t>
            </a:r>
            <a:r>
              <a:rPr lang="nb-NO" dirty="0" err="1">
                <a:solidFill>
                  <a:srgbClr val="000000"/>
                </a:solidFill>
              </a:rPr>
              <a:t>Tidlegare</a:t>
            </a:r>
            <a:r>
              <a:rPr lang="nb-NO" dirty="0">
                <a:solidFill>
                  <a:srgbClr val="000000"/>
                </a:solidFill>
              </a:rPr>
              <a:t> brukte vi mellom 20-40 minutt på å </a:t>
            </a:r>
            <a:r>
              <a:rPr lang="nb-NO" dirty="0" smtClean="0">
                <a:solidFill>
                  <a:srgbClr val="000000"/>
                </a:solidFill>
              </a:rPr>
              <a:t>kode pakkeforløpa</a:t>
            </a:r>
            <a:r>
              <a:rPr lang="nb-NO" dirty="0">
                <a:solidFill>
                  <a:srgbClr val="000000"/>
                </a:solidFill>
              </a:rPr>
              <a:t>. No brukar vi </a:t>
            </a:r>
            <a:r>
              <a:rPr lang="nb-NO" dirty="0" err="1">
                <a:solidFill>
                  <a:srgbClr val="000000"/>
                </a:solidFill>
              </a:rPr>
              <a:t>frå</a:t>
            </a:r>
            <a:r>
              <a:rPr lang="nb-NO" dirty="0">
                <a:solidFill>
                  <a:srgbClr val="000000"/>
                </a:solidFill>
              </a:rPr>
              <a:t> to til fem </a:t>
            </a:r>
            <a:r>
              <a:rPr lang="nb-NO" dirty="0" smtClean="0">
                <a:solidFill>
                  <a:srgbClr val="000000"/>
                </a:solidFill>
              </a:rPr>
              <a:t>minutt.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0000"/>
                </a:solidFill>
              </a:rPr>
              <a:t>Der </a:t>
            </a:r>
            <a:r>
              <a:rPr lang="nb-NO" dirty="0">
                <a:solidFill>
                  <a:srgbClr val="000000"/>
                </a:solidFill>
              </a:rPr>
              <a:t>kodinga av forløpa var tungt og </a:t>
            </a:r>
            <a:r>
              <a:rPr lang="nb-NO" dirty="0" err="1">
                <a:solidFill>
                  <a:srgbClr val="000000"/>
                </a:solidFill>
              </a:rPr>
              <a:t>vanskeleg</a:t>
            </a:r>
            <a:r>
              <a:rPr lang="nb-NO" dirty="0">
                <a:solidFill>
                  <a:srgbClr val="000000"/>
                </a:solidFill>
              </a:rPr>
              <a:t> i DIPS Classic, er det </a:t>
            </a:r>
            <a:r>
              <a:rPr lang="nb-NO" dirty="0" err="1">
                <a:solidFill>
                  <a:srgbClr val="000000"/>
                </a:solidFill>
              </a:rPr>
              <a:t>no</a:t>
            </a:r>
            <a:r>
              <a:rPr lang="nb-NO" dirty="0">
                <a:solidFill>
                  <a:srgbClr val="000000"/>
                </a:solidFill>
              </a:rPr>
              <a:t> enkelt og intuitivt å legge det opp i DIPS Arena. </a:t>
            </a:r>
            <a:endParaRPr lang="nb-NO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0000"/>
                </a:solidFill>
              </a:rPr>
              <a:t>Vi </a:t>
            </a:r>
            <a:r>
              <a:rPr lang="nb-NO" dirty="0">
                <a:solidFill>
                  <a:srgbClr val="000000"/>
                </a:solidFill>
              </a:rPr>
              <a:t>får ei pasientliste der vi kan registrere kven som er koordinator og vi kan sjå kor tid behandlinga bør starte og kor tid pasienten skal møte. Det er </a:t>
            </a:r>
            <a:r>
              <a:rPr lang="nb-NO" dirty="0" err="1">
                <a:solidFill>
                  <a:srgbClr val="000000"/>
                </a:solidFill>
              </a:rPr>
              <a:t>eit</a:t>
            </a:r>
            <a:r>
              <a:rPr lang="nb-NO" dirty="0">
                <a:solidFill>
                  <a:srgbClr val="000000"/>
                </a:solidFill>
              </a:rPr>
              <a:t> kjempegodt arbeidsverktøy til å </a:t>
            </a:r>
            <a:r>
              <a:rPr lang="nb-NO" dirty="0" err="1">
                <a:solidFill>
                  <a:srgbClr val="000000"/>
                </a:solidFill>
              </a:rPr>
              <a:t>halde</a:t>
            </a:r>
            <a:r>
              <a:rPr lang="nb-NO" dirty="0">
                <a:solidFill>
                  <a:srgbClr val="000000"/>
                </a:solidFill>
              </a:rPr>
              <a:t> oversikten, </a:t>
            </a:r>
            <a:r>
              <a:rPr lang="nb-NO" dirty="0" err="1">
                <a:solidFill>
                  <a:srgbClr val="000000"/>
                </a:solidFill>
              </a:rPr>
              <a:t>fortel</a:t>
            </a:r>
            <a:r>
              <a:rPr lang="nb-NO" dirty="0">
                <a:solidFill>
                  <a:srgbClr val="000000"/>
                </a:solidFill>
              </a:rPr>
              <a:t> ho. </a:t>
            </a:r>
            <a:endParaRPr lang="nb-NO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70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Tilsvarende løsning for pakkeforløp for psykisk helse og rus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ble fort klart at en ønsket tilsvarende løsning for PPR som for pakkeforløp Kreft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Viktig at det blir et godt verktøy for behandlere for å følge opp forløpene</a:t>
            </a:r>
          </a:p>
          <a:p>
            <a:r>
              <a:rPr lang="nb-NO" dirty="0" smtClean="0"/>
              <a:t>Kodingen må være nyttig, ikke bare «kode for å kode»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/>
              <a:t>ODA-prosjektet ble involvert i arbeidet</a:t>
            </a:r>
          </a:p>
          <a:p>
            <a:pPr marL="0" indent="0">
              <a:buNone/>
            </a:pPr>
            <a:r>
              <a:rPr lang="nb-NO" dirty="0" smtClean="0"/>
              <a:t>Det ble avholdt flere samarbeidsmøter med DIPS våren/forsommeren </a:t>
            </a:r>
            <a:r>
              <a:rPr lang="nb-NO" dirty="0" smtClean="0"/>
              <a:t>2018</a:t>
            </a:r>
          </a:p>
          <a:p>
            <a:pPr marL="0" indent="0">
              <a:buNone/>
            </a:pPr>
            <a:r>
              <a:rPr lang="nb-NO" dirty="0" smtClean="0"/>
              <a:t>Svært godt samarbeid med leverandør/DIPS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510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9136" y="291956"/>
            <a:ext cx="10233597" cy="594735"/>
          </a:xfrm>
        </p:spPr>
        <p:txBody>
          <a:bodyPr/>
          <a:lstStyle/>
          <a:p>
            <a:r>
              <a:rPr lang="nb-NO" dirty="0" smtClean="0"/>
              <a:t>Workshop med DIPS 27. august 2018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3602" y="795987"/>
            <a:ext cx="10346268" cy="5449774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Deltakere: </a:t>
            </a:r>
          </a:p>
          <a:p>
            <a:r>
              <a:rPr lang="nb-NO" dirty="0" smtClean="0"/>
              <a:t>Behandlere og merkantile fra alle foretakene i Helse Vest</a:t>
            </a:r>
          </a:p>
          <a:p>
            <a:r>
              <a:rPr lang="nb-NO" dirty="0" smtClean="0"/>
              <a:t>Behandlere og merkantile fra Helse Nord</a:t>
            </a:r>
          </a:p>
          <a:p>
            <a:r>
              <a:rPr lang="nb-NO" dirty="0" smtClean="0"/>
              <a:t>Konsulenter fra DIPS</a:t>
            </a:r>
          </a:p>
          <a:p>
            <a:pPr marL="0" indent="0">
              <a:buNone/>
            </a:pPr>
            <a:r>
              <a:rPr lang="nb-NO" dirty="0" smtClean="0"/>
              <a:t>Det ble gitt mange innspill som DIPS tar med seg videre i utviklingen.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Veien </a:t>
            </a:r>
            <a:r>
              <a:rPr lang="nb-NO" b="1" dirty="0" smtClean="0"/>
              <a:t>videre</a:t>
            </a:r>
            <a:r>
              <a:rPr lang="nb-NO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Frist </a:t>
            </a:r>
            <a:r>
              <a:rPr lang="nb-NO" dirty="0"/>
              <a:t>for å starte koding av pakkeforløpene er </a:t>
            </a:r>
            <a:r>
              <a:rPr lang="nb-NO" dirty="0" smtClean="0"/>
              <a:t>1</a:t>
            </a:r>
            <a:r>
              <a:rPr lang="nb-NO" dirty="0"/>
              <a:t>. januar </a:t>
            </a:r>
            <a:r>
              <a:rPr lang="nb-NO" dirty="0" smtClean="0"/>
              <a:t>2019, noe som setter begrensninger </a:t>
            </a:r>
            <a:r>
              <a:rPr lang="nb-NO" dirty="0"/>
              <a:t>på hvor mange brukere man kan lære opp til å ta i bruk løsningen fra denne datoen. 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Hele </a:t>
            </a:r>
            <a:r>
              <a:rPr lang="nb-NO" dirty="0" smtClean="0"/>
              <a:t>Nord </a:t>
            </a:r>
            <a:r>
              <a:rPr lang="nb-NO" dirty="0"/>
              <a:t>og </a:t>
            </a:r>
            <a:r>
              <a:rPr lang="nb-NO" dirty="0" smtClean="0"/>
              <a:t>Helse Vest </a:t>
            </a:r>
            <a:r>
              <a:rPr lang="nb-NO" dirty="0" smtClean="0"/>
              <a:t>ønsker derfor å </a:t>
            </a:r>
            <a:r>
              <a:rPr lang="nb-NO" dirty="0"/>
              <a:t>starte med en kodemodul der </a:t>
            </a:r>
            <a:r>
              <a:rPr lang="nb-NO" dirty="0" smtClean="0"/>
              <a:t>forløpskoordinatorer/merkantil </a:t>
            </a:r>
            <a:r>
              <a:rPr lang="nb-NO" dirty="0"/>
              <a:t>følger opp og registrerer forløpskodene. 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Samtidig </a:t>
            </a:r>
            <a:r>
              <a:rPr lang="nb-NO" dirty="0"/>
              <a:t>er man positive til et samarbeid om utviklingen av en løsning for </a:t>
            </a:r>
            <a:r>
              <a:rPr lang="nb-NO" dirty="0" smtClean="0"/>
              <a:t>en forløpsside </a:t>
            </a:r>
            <a:r>
              <a:rPr lang="nb-NO" dirty="0"/>
              <a:t>der kodingen er inkludert i eksisterende arbeidsflyt for dokumentasjon. 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52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5471" y="693738"/>
            <a:ext cx="10233597" cy="664007"/>
          </a:xfrm>
        </p:spPr>
        <p:txBody>
          <a:bodyPr/>
          <a:lstStyle/>
          <a:p>
            <a:r>
              <a:rPr lang="nb-NO" dirty="0" smtClean="0"/>
              <a:t>Opplæring -  Hvordan koder vi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537855"/>
            <a:ext cx="10233597" cy="4778809"/>
          </a:xfrm>
        </p:spPr>
        <p:txBody>
          <a:bodyPr/>
          <a:lstStyle/>
          <a:p>
            <a:r>
              <a:rPr lang="nb-NO" dirty="0" smtClean="0"/>
              <a:t>ODA-prosjektet stod for opplæring av koding for forløpskoordinatorer Kreft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ODA-prosjektet/EPJ-sentre/Helse Vest IKT vil stå for opplæringen i pakkeforløp </a:t>
            </a:r>
            <a:r>
              <a:rPr lang="nb-NO" dirty="0" smtClean="0"/>
              <a:t>psykisk helse </a:t>
            </a:r>
            <a:r>
              <a:rPr lang="nb-NO" dirty="0" smtClean="0"/>
              <a:t>og rus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Helse Bergen har et godt etablert superbrukernettverk som vil være viktige ressurspersoner. Disse vil få grundig opplæring i kodingen av forløpene. </a:t>
            </a:r>
          </a:p>
          <a:p>
            <a:pPr lvl="1">
              <a:buFontTx/>
              <a:buChar char="-"/>
            </a:pPr>
            <a:r>
              <a:rPr lang="nb-NO" dirty="0" smtClean="0"/>
              <a:t>Det finnes superbrukere ved alle avdelinger ved Psykiatrisk Klinikk, </a:t>
            </a:r>
            <a:r>
              <a:rPr lang="nb-NO" dirty="0" err="1"/>
              <a:t>d</a:t>
            </a:r>
            <a:r>
              <a:rPr lang="nb-NO" dirty="0" err="1" smtClean="0"/>
              <a:t>istriktspsykiatriske</a:t>
            </a:r>
            <a:r>
              <a:rPr lang="nb-NO" dirty="0" smtClean="0"/>
              <a:t> sentre og de private ideelle institusjonene</a:t>
            </a:r>
          </a:p>
          <a:p>
            <a:pPr lvl="1">
              <a:buFontTx/>
              <a:buChar char="-"/>
            </a:pPr>
            <a:r>
              <a:rPr lang="nb-NO" dirty="0" smtClean="0"/>
              <a:t>Ressurser fra fagsenter </a:t>
            </a:r>
            <a:r>
              <a:rPr lang="nb-NO" dirty="0"/>
              <a:t>(pasientens journal, felles </a:t>
            </a:r>
            <a:r>
              <a:rPr lang="nb-NO" dirty="0" smtClean="0"/>
              <a:t>EJP) vil være tett på klinikken i oppstartfasen </a:t>
            </a:r>
          </a:p>
          <a:p>
            <a:pPr>
              <a:buFontTx/>
              <a:buChar char="-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137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8FC6395DAEC4C9DBB8BABEEB1C582" ma:contentTypeVersion="24" ma:contentTypeDescription="Opprett et nytt dokument." ma:contentTypeScope="" ma:versionID="e6525ca7107ce28b136ddde95b403c2c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b4b6b1f29b8685c1775d7e20df322222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Props1.xml><?xml version="1.0" encoding="utf-8"?>
<ds:datastoreItem xmlns:ds="http://schemas.openxmlformats.org/officeDocument/2006/customXml" ds:itemID="{51952C74-4074-49F6-890C-1F11ED866007}"/>
</file>

<file path=customXml/itemProps2.xml><?xml version="1.0" encoding="utf-8"?>
<ds:datastoreItem xmlns:ds="http://schemas.openxmlformats.org/officeDocument/2006/customXml" ds:itemID="{DBE14B5F-D9DE-496E-8093-7B314E85D594}"/>
</file>

<file path=customXml/itemProps3.xml><?xml version="1.0" encoding="utf-8"?>
<ds:datastoreItem xmlns:ds="http://schemas.openxmlformats.org/officeDocument/2006/customXml" ds:itemID="{9759E3BB-4D14-4BB9-9BDF-DDEB873992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724</Words>
  <Application>Microsoft Office PowerPoint</Application>
  <PresentationFormat>Widescreen</PresentationFormat>
  <Paragraphs>89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ScalaSans-Bold</vt:lpstr>
      <vt:lpstr>Helse Førde - Presentasjon uten sidetal</vt:lpstr>
      <vt:lpstr>Registrering av Pakkeforløpene i praksis Implementeringskonferanse, pakkeforløp psykisk helse og rus </vt:lpstr>
      <vt:lpstr>Min bakgrunn</vt:lpstr>
      <vt:lpstr>MIN ROLLE – PAKKEFORLØP PSYKISK HELSE OG RUS</vt:lpstr>
      <vt:lpstr>PAKKEFORLØP PSYKISK HELSE OG RUS (PPR)</vt:lpstr>
      <vt:lpstr>EFARINGER FRA KODING AV PAKKEFORLØP KREFT</vt:lpstr>
      <vt:lpstr>EFARINGER FRA KODING AV PAKKEFORLØP KREFT</vt:lpstr>
      <vt:lpstr>Tilsvarende løsning for pakkeforløp for psykisk helse og rus</vt:lpstr>
      <vt:lpstr>Workshop med DIPS 27. august 2018</vt:lpstr>
      <vt:lpstr>Opplæring -  Hvordan koder vi</vt:lpstr>
      <vt:lpstr>Demo av løsningen i DIPS Arena</vt:lpstr>
    </vt:vector>
  </TitlesOfParts>
  <Company>Helse Bergen 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Registrering av Pakkeforløpene i praksis, Rose Mari Eikås, rådgiver, seksjon for e-helse, Helse Bergen</dc:title>
  <dc:creator>kari.louise.nytun@helse-bergen.no</dc:creator>
  <cp:keywords/>
  <cp:lastModifiedBy>Eikås, Rose Mari</cp:lastModifiedBy>
  <cp:revision>96</cp:revision>
  <cp:lastPrinted>2011-12-05T14:32:55Z</cp:lastPrinted>
  <dcterms:created xsi:type="dcterms:W3CDTF">2012-03-19T16:38:13Z</dcterms:created>
  <dcterms:modified xsi:type="dcterms:W3CDTF">2018-10-14T20:31:41Z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7" name="ContentTypeId">
    <vt:lpwstr>0x01010088E8FC6395DAEC4C9DBB8BABEEB1C582</vt:lpwstr>
  </property>
  <property fmtid="{D5CDD505-2E9C-101B-9397-08002B2CF9AE}" pid="8" name="TaxKeyword">
    <vt:lpwstr/>
  </property>
</Properties>
</file>