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8" r:id="rId5"/>
    <p:sldMasterId id="2147483740" r:id="rId6"/>
  </p:sldMasterIdLst>
  <p:notesMasterIdLst>
    <p:notesMasterId r:id="rId13"/>
  </p:notesMasterIdLst>
  <p:handoutMasterIdLst>
    <p:handoutMasterId r:id="rId14"/>
  </p:handoutMasterIdLst>
  <p:sldIdLst>
    <p:sldId id="412" r:id="rId7"/>
    <p:sldId id="271" r:id="rId8"/>
    <p:sldId id="410" r:id="rId9"/>
    <p:sldId id="408" r:id="rId10"/>
    <p:sldId id="406" r:id="rId11"/>
    <p:sldId id="411" r:id="rId12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A3D97"/>
    <a:srgbClr val="F3F4FA"/>
    <a:srgbClr val="E7E9F5"/>
    <a:srgbClr val="002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9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14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-288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4359-EBDC-FC43-A019-8CBBBB60D08C}" type="datetimeFigureOut">
              <a:rPr lang="nb-NO" smtClean="0"/>
              <a:pPr/>
              <a:t>12.10.2018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D6B3-C618-314E-913A-06F6EC1502E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7948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9FD8F-D6C5-A544-AA87-3865A95E4205}" type="datetimeFigureOut">
              <a:rPr lang="nb-NO" smtClean="0"/>
              <a:pPr/>
              <a:t>12.10.2018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C3697-D74B-0149-84E8-C429FD2168A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430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Introslide står når publikum kommer inn i salen og ved hvert foredrag der det skal være generell konferansebakgrunn.</a:t>
            </a: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Brukes annenhver gang med bakgrunnsanimasjonen med mannen som snur på hodet.</a:t>
            </a: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Film i start</a:t>
            </a: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396B6-B520-4C76-AFF1-72DD4C01514F}" type="slidenum">
              <a:rPr lang="nn-NO" smtClean="0"/>
              <a:t>1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7671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pningsside alternati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orside_1_0905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5390"/>
          </a:xfrm>
          <a:prstGeom prst="rect">
            <a:avLst/>
          </a:prstGeom>
        </p:spPr>
      </p:pic>
      <p:sp>
        <p:nvSpPr>
          <p:cNvPr id="16" name="Tittel 1"/>
          <p:cNvSpPr>
            <a:spLocks noGrp="1"/>
          </p:cNvSpPr>
          <p:nvPr>
            <p:ph type="ctrTitle" hasCustomPrompt="1"/>
          </p:nvPr>
        </p:nvSpPr>
        <p:spPr>
          <a:xfrm>
            <a:off x="694103" y="1563538"/>
            <a:ext cx="5287597" cy="110799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 algn="l"/>
              </a:tabLst>
              <a:defRPr sz="3300" b="1" i="0" kern="1200" cap="all" spc="300" baseline="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dirty="0"/>
              <a:t>KLIKK FOR Å LEGGE TIL EN </a:t>
            </a:r>
            <a:r>
              <a:rPr lang="nb-NO" dirty="0" err="1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724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12.10.2018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713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12.10.2018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664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12.10.2018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8771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12.10.2018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5375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12.10.2018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4738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12.10.2018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4342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12.10.2018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4347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12.10.2018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211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12.10.2018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3069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12.10.2018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100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pningsside alternati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s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53834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694103" y="1557992"/>
            <a:ext cx="7675197" cy="63094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 algn="l"/>
              </a:tabLst>
              <a:defRPr sz="3500" b="1" i="0" kern="1200" cap="all" spc="30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dirty="0"/>
              <a:t>KLIKK FOR Å LEGGE TIL EN </a:t>
            </a:r>
            <a:r>
              <a:rPr lang="nb-NO" dirty="0" err="1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053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12.10.2018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6672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12.10.2018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8135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12.10.2018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4427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12.10.2018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881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12.10.2018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3692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12.10.2018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897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12.10.2018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9609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12.10.2018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9400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12.10.2018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9428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12.10.2018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690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meng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94103" y="693738"/>
            <a:ext cx="7675198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i="0" cap="none" spc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nb-NO" dirty="0"/>
              <a:t>Klikk her for å sette inn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790700"/>
            <a:ext cx="7675198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375" y="6148234"/>
            <a:ext cx="2333624" cy="709766"/>
          </a:xfrm>
          <a:prstGeom prst="rect">
            <a:avLst/>
          </a:prstGeom>
        </p:spPr>
      </p:pic>
      <p:grpSp>
        <p:nvGrpSpPr>
          <p:cNvPr id="8" name="Gruppe 7"/>
          <p:cNvGrpSpPr/>
          <p:nvPr userDrawn="1"/>
        </p:nvGrpSpPr>
        <p:grpSpPr>
          <a:xfrm>
            <a:off x="7471102" y="18400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5251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12.10.2018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325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 med punkt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94103" y="693738"/>
            <a:ext cx="7675198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/>
              <a:t>Klikk for å sette inn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790700"/>
            <a:ext cx="7675198" cy="452596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375" y="6148234"/>
            <a:ext cx="2333624" cy="709766"/>
          </a:xfrm>
          <a:prstGeom prst="rect">
            <a:avLst/>
          </a:prstGeom>
        </p:spPr>
      </p:pic>
      <p:grpSp>
        <p:nvGrpSpPr>
          <p:cNvPr id="8" name="Gruppe 7"/>
          <p:cNvGrpSpPr/>
          <p:nvPr userDrawn="1"/>
        </p:nvGrpSpPr>
        <p:grpSpPr>
          <a:xfrm>
            <a:off x="7471102" y="18400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146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ald og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94103" y="693738"/>
            <a:ext cx="7675198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/>
              <a:t>Klikk for å sette inn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790700"/>
            <a:ext cx="4322398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375" y="6148234"/>
            <a:ext cx="2333624" cy="709766"/>
          </a:xfrm>
          <a:prstGeom prst="rect">
            <a:avLst/>
          </a:prstGeom>
        </p:spPr>
      </p:pic>
      <p:grpSp>
        <p:nvGrpSpPr>
          <p:cNvPr id="8" name="Gruppe 7"/>
          <p:cNvGrpSpPr/>
          <p:nvPr userDrawn="1"/>
        </p:nvGrpSpPr>
        <p:grpSpPr>
          <a:xfrm>
            <a:off x="7471102" y="18400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</p:grpSp>
      <p:sp>
        <p:nvSpPr>
          <p:cNvPr id="13" name="Plassholder for bilde 5"/>
          <p:cNvSpPr>
            <a:spLocks noGrp="1"/>
          </p:cNvSpPr>
          <p:nvPr>
            <p:ph type="pic" sz="quarter" idx="11"/>
          </p:nvPr>
        </p:nvSpPr>
        <p:spPr>
          <a:xfrm>
            <a:off x="5268913" y="1903592"/>
            <a:ext cx="3100388" cy="3368675"/>
          </a:xfrm>
          <a:prstGeom prst="rect">
            <a:avLst/>
          </a:prstGeom>
        </p:spPr>
        <p:txBody>
          <a:bodyPr vert="horz"/>
          <a:lstStyle>
            <a:lvl1pPr>
              <a:defRPr sz="2200" cap="none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r>
              <a:rPr lang="nb-NO" dirty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298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sshaldar til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defRPr sz="2100" b="0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nb-NO" dirty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31474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500" b="1" i="0" baseline="0">
                <a:latin typeface="+mn-lt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111702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0C6AF37-3E02-4ADF-8C13-6ACF62C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Helsedirektoratet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4166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12.10.2018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517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810375" y="6148234"/>
            <a:ext cx="2333624" cy="70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1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89" r:id="rId3"/>
    <p:sldLayoutId id="2147483666" r:id="rId4"/>
    <p:sldLayoutId id="2147483688" r:id="rId5"/>
    <p:sldLayoutId id="2147483655" r:id="rId6"/>
    <p:sldLayoutId id="2147483727" r:id="rId7"/>
    <p:sldLayoutId id="2147483752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ScalaSans-Bold"/>
          <a:ea typeface="+mj-ea"/>
          <a:cs typeface="ScalaSans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01547-6706-47C3-B499-3DB420FB0DC5}" type="datetimeFigureOut">
              <a:rPr lang="nb-NO" smtClean="0"/>
              <a:t>12.10.2018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884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91CB-8C50-444F-AC2C-3B15E951B64A}" type="datetimeFigureOut">
              <a:rPr lang="nb-NO" smtClean="0"/>
              <a:t>12.10.2018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445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ettyImages-846314168.mp4">
            <a:hlinkClick r:id="" action="ppaction://media"/>
            <a:extLst>
              <a:ext uri="{FF2B5EF4-FFF2-40B4-BE49-F238E27FC236}">
                <a16:creationId xmlns:a16="http://schemas.microsoft.com/office/drawing/2014/main" id="{5E521171-8EB9-0440-A4D8-7B6DD9CFB0B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57083"/>
            <a:ext cx="9144595" cy="514383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6FAD13-D15D-0142-8B84-F80F0256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Helsedirektoratet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A07A9A-CBB2-F742-9756-757E18FF7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1</a:t>
            </a:fld>
            <a:endParaRPr lang="nn-N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54B470-280A-9640-8DE1-10C5EE83DA54}"/>
              </a:ext>
            </a:extLst>
          </p:cNvPr>
          <p:cNvSpPr/>
          <p:nvPr/>
        </p:nvSpPr>
        <p:spPr>
          <a:xfrm>
            <a:off x="596" y="857083"/>
            <a:ext cx="9144000" cy="514383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41A801-A89B-3F4F-BC83-3C70F19E3AFC}"/>
              </a:ext>
            </a:extLst>
          </p:cNvPr>
          <p:cNvSpPr txBox="1">
            <a:spLocks/>
          </p:cNvSpPr>
          <p:nvPr/>
        </p:nvSpPr>
        <p:spPr>
          <a:xfrm>
            <a:off x="560056" y="2182309"/>
            <a:ext cx="5430199" cy="11946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1828709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7000" b="1" kern="1200">
                <a:solidFill>
                  <a:srgbClr val="20202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nb-NO" sz="4313" dirty="0">
                <a:solidFill>
                  <a:schemeClr val="bg1"/>
                </a:solidFill>
              </a:rPr>
              <a:t>Pakkeforløp psykisk helse og rus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53EB738-39A1-314D-9C3D-CB2EE96B0B0E}"/>
              </a:ext>
            </a:extLst>
          </p:cNvPr>
          <p:cNvSpPr txBox="1">
            <a:spLocks/>
          </p:cNvSpPr>
          <p:nvPr/>
        </p:nvSpPr>
        <p:spPr>
          <a:xfrm>
            <a:off x="570943" y="3657019"/>
            <a:ext cx="3997784" cy="236619"/>
          </a:xfrm>
          <a:prstGeom prst="rect">
            <a:avLst/>
          </a:prstGeom>
        </p:spPr>
        <p:txBody>
          <a:bodyPr/>
          <a:lstStyle>
            <a:lvl1pPr marL="360000" indent="-360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5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0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688" dirty="0">
                <a:solidFill>
                  <a:schemeClr val="bg1"/>
                </a:solidFill>
              </a:rPr>
              <a:t>Nasjonal lanseringskonferanse</a:t>
            </a:r>
          </a:p>
        </p:txBody>
      </p:sp>
      <p:pic>
        <p:nvPicPr>
          <p:cNvPr id="9" name="Bilde 15">
            <a:extLst>
              <a:ext uri="{FF2B5EF4-FFF2-40B4-BE49-F238E27FC236}">
                <a16:creationId xmlns:a16="http://schemas.microsoft.com/office/drawing/2014/main" id="{86641FC9-2E35-0441-85C8-9A7CAC336B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2" y="1457947"/>
            <a:ext cx="1923798" cy="25147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25770-5B93-2044-A46A-C9F013F49FC0}"/>
              </a:ext>
            </a:extLst>
          </p:cNvPr>
          <p:cNvCxnSpPr/>
          <p:nvPr/>
        </p:nvCxnSpPr>
        <p:spPr>
          <a:xfrm>
            <a:off x="614487" y="3448051"/>
            <a:ext cx="39977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18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1212263" y="665397"/>
            <a:ext cx="7215457" cy="954107"/>
          </a:xfrm>
        </p:spPr>
        <p:txBody>
          <a:bodyPr/>
          <a:lstStyle/>
          <a:p>
            <a:r>
              <a:rPr lang="nb-NO" sz="2800" cap="none" dirty="0">
                <a:latin typeface="Arial Black" panose="020B0A04020102020204" pitchFamily="34" charset="0"/>
              </a:rPr>
              <a:t>K</a:t>
            </a:r>
            <a:r>
              <a:rPr lang="nb-NO" sz="2800" cap="none" dirty="0" smtClean="0">
                <a:latin typeface="Arial Black" panose="020B0A04020102020204" pitchFamily="34" charset="0"/>
              </a:rPr>
              <a:t>va er viktig for oss </a:t>
            </a:r>
            <a:r>
              <a:rPr lang="nb-NO" sz="2800" cap="none" dirty="0" err="1" smtClean="0">
                <a:latin typeface="Arial Black" panose="020B0A04020102020204" pitchFamily="34" charset="0"/>
              </a:rPr>
              <a:t>brukarar</a:t>
            </a:r>
            <a:r>
              <a:rPr lang="nb-NO" sz="2800" cap="none" dirty="0" smtClean="0">
                <a:latin typeface="Arial Black" panose="020B0A04020102020204" pitchFamily="34" charset="0"/>
              </a:rPr>
              <a:t>…</a:t>
            </a:r>
            <a:endParaRPr lang="nb-NO" sz="2800" cap="none" dirty="0">
              <a:latin typeface="Arial Black" panose="020B0A04020102020204" pitchFamily="34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1212263" y="4358640"/>
            <a:ext cx="7471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Ove Vestheim </a:t>
            </a:r>
          </a:p>
          <a:p>
            <a:r>
              <a:rPr lang="nb-NO" sz="2000" dirty="0" smtClean="0"/>
              <a:t>Leder i Erfaringspanelet psykisk helse og rus, Helse Bergen</a:t>
            </a:r>
          </a:p>
        </p:txBody>
      </p:sp>
    </p:spTree>
    <p:extLst>
      <p:ext uri="{BB962C8B-B14F-4D97-AF65-F5344CB8AC3E}">
        <p14:creationId xmlns:p14="http://schemas.microsoft.com/office/powerpoint/2010/main" val="353765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779331-D800-4409-ACC6-9D56BF0DF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03" y="518160"/>
            <a:ext cx="7675198" cy="1645920"/>
          </a:xfrm>
        </p:spPr>
        <p:txBody>
          <a:bodyPr>
            <a:noAutofit/>
          </a:bodyPr>
          <a:lstStyle/>
          <a:p>
            <a:pPr algn="ctr"/>
            <a:r>
              <a:rPr lang="nb-NO" sz="2800" b="0" i="1" dirty="0" smtClean="0"/>
              <a:t>«De </a:t>
            </a:r>
            <a:r>
              <a:rPr lang="nb-NO" sz="2800" b="0" i="1" dirty="0"/>
              <a:t>psykiske helsetjenestene skal understøtte den enkelte brukers autonomi, verdighet og mestring av eget liv, og være basert på frivillighet og respekt for den enkeltes ønsker og behov.» </a:t>
            </a:r>
            <a:endParaRPr lang="nb-NO" sz="2800" dirty="0">
              <a:solidFill>
                <a:schemeClr val="accent6"/>
              </a:solidFill>
            </a:endParaRP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6A547EF-EB9C-48F7-B1EE-45DF63574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521" y="2727315"/>
            <a:ext cx="4878362" cy="3279336"/>
          </a:xfrm>
        </p:spPr>
      </p:pic>
    </p:spTree>
    <p:extLst>
      <p:ext uri="{BB962C8B-B14F-4D97-AF65-F5344CB8AC3E}">
        <p14:creationId xmlns:p14="http://schemas.microsoft.com/office/powerpoint/2010/main" val="49980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DF41C9-C234-4879-A8CD-F4A2097DB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dirty="0" smtClean="0"/>
              <a:t>Sett </a:t>
            </a:r>
            <a:r>
              <a:rPr lang="nb-NO" sz="3200" dirty="0" err="1" smtClean="0"/>
              <a:t>frå</a:t>
            </a:r>
            <a:r>
              <a:rPr lang="nb-NO" sz="3200" dirty="0" smtClean="0"/>
              <a:t> eit brukerperspektiv</a:t>
            </a:r>
            <a:endParaRPr lang="nb-NO" sz="3200" dirty="0"/>
          </a:p>
        </p:txBody>
      </p:sp>
      <p:pic>
        <p:nvPicPr>
          <p:cNvPr id="4" name="Picture 3" descr="H:\DATA\My Pictures\Endre-seg-540x350.jpg">
            <a:extLst>
              <a:ext uri="{FF2B5EF4-FFF2-40B4-BE49-F238E27FC236}">
                <a16:creationId xmlns:a16="http://schemas.microsoft.com/office/drawing/2014/main" id="{58D98A3B-5DAB-4C4D-BB37-9A70658AC2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80"/>
          <a:stretch/>
        </p:blipFill>
        <p:spPr bwMode="auto">
          <a:xfrm>
            <a:off x="694103" y="1635125"/>
            <a:ext cx="4419258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5113361" y="1635125"/>
            <a:ext cx="384775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Pasienten </a:t>
            </a:r>
            <a:r>
              <a:rPr lang="nn-NO" dirty="0">
                <a:solidFill>
                  <a:srgbClr val="000000"/>
                </a:solidFill>
                <a:latin typeface="Calibri" panose="020F0502020204030204" pitchFamily="34" charset="0"/>
              </a:rPr>
              <a:t>skal få behandling på rett tid og rett </a:t>
            </a:r>
            <a:r>
              <a:rPr lang="nn-NO" dirty="0" smtClean="0">
                <a:solidFill>
                  <a:srgbClr val="000000"/>
                </a:solidFill>
                <a:latin typeface="Calibri" panose="020F0502020204030204" pitchFamily="34" charset="0"/>
              </a:rPr>
              <a:t>nivå</a:t>
            </a:r>
            <a:endParaRPr lang="nn-NO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 smtClean="0">
                <a:solidFill>
                  <a:srgbClr val="000000"/>
                </a:solidFill>
                <a:latin typeface="Calibri" panose="020F0502020204030204" pitchFamily="34" charset="0"/>
              </a:rPr>
              <a:t>Brukar- </a:t>
            </a:r>
            <a:r>
              <a:rPr lang="nn-NO" dirty="0">
                <a:solidFill>
                  <a:srgbClr val="000000"/>
                </a:solidFill>
                <a:latin typeface="Calibri" panose="020F0502020204030204" pitchFamily="34" charset="0"/>
              </a:rPr>
              <a:t>og pårørandeinvolveringa skal </a:t>
            </a:r>
            <a:r>
              <a:rPr lang="nn-NO" dirty="0" smtClean="0">
                <a:solidFill>
                  <a:srgbClr val="000000"/>
                </a:solidFill>
                <a:latin typeface="Calibri" panose="020F0502020204030204" pitchFamily="34" charset="0"/>
              </a:rPr>
              <a:t>vere </a:t>
            </a:r>
            <a:r>
              <a:rPr lang="nn-NO" dirty="0">
                <a:solidFill>
                  <a:srgbClr val="000000"/>
                </a:solidFill>
                <a:latin typeface="Calibri" panose="020F0502020204030204" pitchFamily="34" charset="0"/>
              </a:rPr>
              <a:t>sterkt </a:t>
            </a:r>
            <a:r>
              <a:rPr lang="nn-NO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forankra</a:t>
            </a:r>
            <a:endParaRPr lang="nn-NO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 smtClean="0">
                <a:solidFill>
                  <a:srgbClr val="000000"/>
                </a:solidFill>
                <a:latin typeface="Calibri" panose="020F0502020204030204" pitchFamily="34" charset="0"/>
              </a:rPr>
              <a:t>Ha med brukarrepresentant med i komitear og grupper i utviklinga av dette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 smtClean="0">
                <a:solidFill>
                  <a:srgbClr val="000000"/>
                </a:solidFill>
                <a:latin typeface="Calibri" panose="020F0502020204030204" pitchFamily="34" charset="0"/>
              </a:rPr>
              <a:t>Å ta på alvor symptoma frå somatisk sjukdom og få skikkeleg undersøking frå lege og spesialist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 smtClean="0">
                <a:solidFill>
                  <a:srgbClr val="000000"/>
                </a:solidFill>
                <a:latin typeface="Calibri" panose="020F0502020204030204" pitchFamily="34" charset="0"/>
              </a:rPr>
              <a:t>Viktig at pakkane fører til at det er lettare å få hjelp tidlig</a:t>
            </a:r>
            <a:endParaRPr lang="nn-NO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694103" y="5328444"/>
            <a:ext cx="4419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«</a:t>
            </a:r>
            <a:r>
              <a:rPr lang="nb-NO" i="1" dirty="0" smtClean="0"/>
              <a:t>Jeg vil sørge for at alle ledere på alle nivåer følges opp og prioriterer dette arbeidet»</a:t>
            </a:r>
          </a:p>
          <a:p>
            <a:pPr algn="ctr"/>
            <a:r>
              <a:rPr lang="nb-NO" sz="1200" i="1" dirty="0" smtClean="0"/>
              <a:t>- Bent Høie, helseminister</a:t>
            </a:r>
            <a:endParaRPr lang="nb-NO" sz="1200" i="1" dirty="0"/>
          </a:p>
        </p:txBody>
      </p:sp>
    </p:spTree>
    <p:extLst>
      <p:ext uri="{BB962C8B-B14F-4D97-AF65-F5344CB8AC3E}">
        <p14:creationId xmlns:p14="http://schemas.microsoft.com/office/powerpoint/2010/main" val="297375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2920181"/>
            <a:ext cx="7772400" cy="3657600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7200" dirty="0" err="1" smtClean="0"/>
              <a:t>Kortare</a:t>
            </a:r>
            <a:r>
              <a:rPr lang="nb-NO" sz="7200" dirty="0" smtClean="0"/>
              <a:t> ventetid, komme </a:t>
            </a:r>
            <a:r>
              <a:rPr lang="nb-NO" sz="7200" dirty="0" err="1" smtClean="0"/>
              <a:t>fortare</a:t>
            </a:r>
            <a:r>
              <a:rPr lang="nb-NO" sz="7200" dirty="0" smtClean="0"/>
              <a:t> til</a:t>
            </a:r>
            <a:endParaRPr lang="nb-NO" sz="7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7200" dirty="0" smtClean="0"/>
              <a:t>At ein </a:t>
            </a:r>
            <a:r>
              <a:rPr lang="nb-NO" sz="7200" dirty="0" err="1" smtClean="0"/>
              <a:t>ikkje</a:t>
            </a:r>
            <a:r>
              <a:rPr lang="nb-NO" sz="7200" dirty="0" smtClean="0"/>
              <a:t> treng diagnose, eller stille diagnose for å få eller </a:t>
            </a:r>
            <a:r>
              <a:rPr lang="nb-NO" sz="7200" dirty="0" err="1" smtClean="0"/>
              <a:t>gje</a:t>
            </a:r>
            <a:r>
              <a:rPr lang="nb-NO" sz="7200" dirty="0" smtClean="0"/>
              <a:t> hjelp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7200" dirty="0" smtClean="0"/>
              <a:t>At diagnose kun vert sett på som </a:t>
            </a:r>
            <a:r>
              <a:rPr lang="nb-NO" sz="7200" dirty="0" err="1" smtClean="0"/>
              <a:t>døråpnar</a:t>
            </a:r>
            <a:r>
              <a:rPr lang="nb-NO" sz="7200" dirty="0" smtClean="0"/>
              <a:t> til betre helse og betre medisinsk hjelp</a:t>
            </a:r>
            <a:endParaRPr lang="nb-NO" sz="7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7200" dirty="0" smtClean="0"/>
              <a:t>At utskrivinga vert planlagt </a:t>
            </a:r>
            <a:r>
              <a:rPr lang="nb-NO" sz="7200" dirty="0" err="1" smtClean="0"/>
              <a:t>allereie</a:t>
            </a:r>
            <a:r>
              <a:rPr lang="nb-NO" sz="7200" dirty="0" smtClean="0"/>
              <a:t> ved inntak ved </a:t>
            </a:r>
            <a:r>
              <a:rPr lang="nb-NO" sz="7200" dirty="0" err="1" smtClean="0"/>
              <a:t>eit</a:t>
            </a:r>
            <a:r>
              <a:rPr lang="nb-NO" sz="7200" dirty="0" smtClean="0"/>
              <a:t> sjukehus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7200" dirty="0" smtClean="0"/>
              <a:t>Å </a:t>
            </a:r>
            <a:r>
              <a:rPr lang="nb-NO" sz="7200" dirty="0" err="1" smtClean="0"/>
              <a:t>skrivast</a:t>
            </a:r>
            <a:r>
              <a:rPr lang="nb-NO" sz="7200" dirty="0" smtClean="0"/>
              <a:t> ut til </a:t>
            </a:r>
            <a:r>
              <a:rPr lang="nb-NO" sz="7200" dirty="0" err="1" smtClean="0"/>
              <a:t>noko</a:t>
            </a:r>
            <a:r>
              <a:rPr lang="nb-NO" sz="7200" dirty="0" smtClean="0"/>
              <a:t> som gir meining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7200" dirty="0" smtClean="0"/>
              <a:t>ROP – Behandling når pasienten er motivert for å ta imot hjelp</a:t>
            </a:r>
            <a:endParaRPr lang="nb-NO" sz="7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7200" dirty="0" smtClean="0"/>
              <a:t>Ta heile </a:t>
            </a:r>
            <a:r>
              <a:rPr lang="nb-NO" sz="7200" dirty="0"/>
              <a:t>livet mitt med i </a:t>
            </a:r>
            <a:r>
              <a:rPr lang="nb-NO" sz="7200" dirty="0" smtClean="0"/>
              <a:t>forståinga.</a:t>
            </a:r>
            <a:r>
              <a:rPr lang="nb-NO" sz="7200" dirty="0"/>
              <a:t> </a:t>
            </a:r>
            <a:r>
              <a:rPr lang="nb-NO" sz="7200" dirty="0" smtClean="0"/>
              <a:t>Kva </a:t>
            </a:r>
            <a:r>
              <a:rPr lang="nb-NO" sz="7200" dirty="0"/>
              <a:t>er viktig for meg? La meg få ha </a:t>
            </a:r>
            <a:r>
              <a:rPr lang="nb-NO" sz="7200" dirty="0" err="1" smtClean="0"/>
              <a:t>dei</a:t>
            </a:r>
            <a:r>
              <a:rPr lang="nb-NO" sz="7200" dirty="0" smtClean="0"/>
              <a:t> </a:t>
            </a:r>
            <a:r>
              <a:rPr lang="nb-NO" sz="7200" dirty="0"/>
              <a:t>med i dialogen. Sett av tid til å snakke med oss </a:t>
            </a:r>
            <a:r>
              <a:rPr lang="nb-NO" sz="7200" dirty="0" err="1" smtClean="0"/>
              <a:t>saman</a:t>
            </a:r>
            <a:endParaRPr lang="nb-NO" sz="7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7200" dirty="0" err="1" smtClean="0"/>
              <a:t>Brukarstyrte</a:t>
            </a:r>
            <a:r>
              <a:rPr lang="nb-NO" sz="7200" dirty="0" smtClean="0"/>
              <a:t> </a:t>
            </a:r>
            <a:r>
              <a:rPr lang="nb-NO" sz="7200" dirty="0" err="1" smtClean="0"/>
              <a:t>sengeplassar</a:t>
            </a:r>
            <a:endParaRPr lang="nb-NO" sz="7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7200" dirty="0"/>
              <a:t>Tillit til </a:t>
            </a:r>
            <a:r>
              <a:rPr lang="nb-NO" sz="7200" dirty="0" smtClean="0"/>
              <a:t>eigen </a:t>
            </a:r>
            <a:r>
              <a:rPr lang="nb-NO" sz="7200" dirty="0" err="1" smtClean="0"/>
              <a:t>behandlar</a:t>
            </a:r>
            <a:r>
              <a:rPr lang="nb-NO" sz="7200" dirty="0" smtClean="0"/>
              <a:t> og </a:t>
            </a:r>
            <a:r>
              <a:rPr lang="nb-NO" sz="7200" dirty="0"/>
              <a:t>opplevelse av å bli møtt med respekt</a:t>
            </a:r>
            <a:endParaRPr lang="nb-NO" sz="7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7200" dirty="0" err="1" smtClean="0"/>
              <a:t>Gje</a:t>
            </a:r>
            <a:r>
              <a:rPr lang="nb-NO" sz="7200" dirty="0" smtClean="0"/>
              <a:t> </a:t>
            </a:r>
            <a:r>
              <a:rPr lang="nb-NO" sz="7200" dirty="0"/>
              <a:t>meg </a:t>
            </a:r>
            <a:r>
              <a:rPr lang="nb-NO" sz="7200" dirty="0" smtClean="0"/>
              <a:t>håp</a:t>
            </a:r>
            <a:endParaRPr lang="nb-NO" sz="7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600" dirty="0" smtClean="0"/>
          </a:p>
          <a:p>
            <a:endParaRPr lang="nb-NO" sz="1900" dirty="0"/>
          </a:p>
          <a:p>
            <a:r>
              <a:rPr lang="nb-NO" sz="1900" dirty="0"/>
              <a:t> </a:t>
            </a:r>
            <a:endParaRPr lang="nb-NO" sz="1900" dirty="0" smtClean="0"/>
          </a:p>
        </p:txBody>
      </p:sp>
      <p:pic>
        <p:nvPicPr>
          <p:cNvPr id="4" name="il_f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1122" y="351574"/>
            <a:ext cx="2570480" cy="2300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29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n-NO" dirty="0"/>
          </a:p>
        </p:txBody>
      </p:sp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88" y="1268628"/>
            <a:ext cx="7655857" cy="4168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3565807"/>
      </p:ext>
    </p:extLst>
  </p:cSld>
  <p:clrMapOvr>
    <a:masterClrMapping/>
  </p:clrMapOvr>
</p:sld>
</file>

<file path=ppt/theme/theme1.xml><?xml version="1.0" encoding="utf-8"?>
<a:theme xmlns:a="http://schemas.openxmlformats.org/drawingml/2006/main" name="Helse Førde - Presentasjon uten sidetal">
  <a:themeElements>
    <a:clrScheme name="Helse Vest">
      <a:dk1>
        <a:srgbClr val="00338D"/>
      </a:dk1>
      <a:lt1>
        <a:sysClr val="window" lastClr="FFFFFF"/>
      </a:lt1>
      <a:dk2>
        <a:srgbClr val="00338D"/>
      </a:dk2>
      <a:lt2>
        <a:srgbClr val="EEECE1"/>
      </a:lt2>
      <a:accent1>
        <a:srgbClr val="7AB2D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8D"/>
      </a:hlink>
      <a:folHlink>
        <a:srgbClr val="0033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E8FC6395DAEC4C9DBB8BABEEB1C582" ma:contentTypeVersion="24" ma:contentTypeDescription="Opprett et nytt dokument." ma:contentTypeScope="" ma:versionID="e6525ca7107ce28b136ddde95b403c2c">
  <xsd:schema xmlns:xsd="http://www.w3.org/2001/XMLSchema" xmlns:xs="http://www.w3.org/2001/XMLSchema" xmlns:p="http://schemas.microsoft.com/office/2006/metadata/properties" xmlns:ns1="http://schemas.microsoft.com/sharepoint/v3" xmlns:ns2="2b736855-fd40-4ef5-b84c-7e050bd66b15" targetNamespace="http://schemas.microsoft.com/office/2006/metadata/properties" ma:root="true" ma:fieldsID="b4b6b1f29b8685c1775d7e20df322222" ns1:_="" ns2:_="">
    <xsd:import namespace="http://schemas.microsoft.com/sharepoint/v3"/>
    <xsd:import namespace="2b736855-fd40-4ef5-b84c-7e050bd66b15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36855-fd40-4ef5-b84c-7e050bd66b1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da79b1bc-8501-45f1-a10b-26f75f2860bf}" ma:internalName="TaxCatchAll" ma:showField="CatchAllData" ma:web="2b736855-fd40-4ef5-b84c-7e050bd66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da79b1bc-8501-45f1-a10b-26f75f2860bf}" ma:internalName="TaxCatchAllLabel" ma:readOnly="true" ma:showField="CatchAllDataLabel" ma:web="2b736855-fd40-4ef5-b84c-7e050bd66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2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FNSPRollUpIngress xmlns="2b736855-fd40-4ef5-b84c-7e050bd66b15" xsi:nil="true"/>
    <PublishingExpirationDate xmlns="http://schemas.microsoft.com/sharepoint/v3" xsi:nil="true"/>
    <TaxKeywordTaxHTField xmlns="2b736855-fd40-4ef5-b84c-7e050bd66b15">
      <Terms xmlns="http://schemas.microsoft.com/office/infopath/2007/PartnerControls"/>
    </TaxKeywordTaxHTField>
    <PublishingStartDate xmlns="http://schemas.microsoft.com/sharepoint/v3" xsi:nil="true"/>
    <TaxCatchAll xmlns="2b736855-fd40-4ef5-b84c-7e050bd66b15"/>
  </documentManagement>
</p:properties>
</file>

<file path=customXml/itemProps1.xml><?xml version="1.0" encoding="utf-8"?>
<ds:datastoreItem xmlns:ds="http://schemas.openxmlformats.org/officeDocument/2006/customXml" ds:itemID="{791E85FB-6B93-4258-9D96-8890F28A4919}"/>
</file>

<file path=customXml/itemProps2.xml><?xml version="1.0" encoding="utf-8"?>
<ds:datastoreItem xmlns:ds="http://schemas.openxmlformats.org/officeDocument/2006/customXml" ds:itemID="{DBE14B5F-D9DE-496E-8093-7B314E85D594}"/>
</file>

<file path=customXml/itemProps3.xml><?xml version="1.0" encoding="utf-8"?>
<ds:datastoreItem xmlns:ds="http://schemas.openxmlformats.org/officeDocument/2006/customXml" ds:itemID="{9759E3BB-4D14-4BB9-9BDF-DDEB8739920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3834</TotalTime>
  <Words>295</Words>
  <Application>Microsoft Office PowerPoint</Application>
  <PresentationFormat>Skjermfremvisning (4:3)</PresentationFormat>
  <Paragraphs>34</Paragraphs>
  <Slides>6</Slides>
  <Notes>1</Notes>
  <HiddenSlides>0</HiddenSlides>
  <MMClips>1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ScalaSans-Bold</vt:lpstr>
      <vt:lpstr>Helse Førde - Presentasjon uten sidetal</vt:lpstr>
      <vt:lpstr>Egendefinert utforming</vt:lpstr>
      <vt:lpstr>1_Egendefinert utforming</vt:lpstr>
      <vt:lpstr>PowerPoint-presentasjon</vt:lpstr>
      <vt:lpstr>Kva er viktig for oss brukarar…</vt:lpstr>
      <vt:lpstr>«De psykiske helsetjenestene skal understøtte den enkelte brukers autonomi, verdighet og mestring av eget liv, og være basert på frivillighet og respekt for den enkeltes ønsker og behov.» </vt:lpstr>
      <vt:lpstr>Sett frå eit brukerperspektiv</vt:lpstr>
      <vt:lpstr>PowerPoint-presentasjon</vt:lpstr>
      <vt:lpstr>PowerPoint-presentasjon</vt:lpstr>
    </vt:vector>
  </TitlesOfParts>
  <Company>Helse Vest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 er viktig for oss brukarar, Ove Vestheim leder i Erfaringspanelet psykisk helse og rus, Helse Bergen</dc:title>
  <dc:creator>Hanne Alver Krum</dc:creator>
  <cp:keywords/>
  <cp:lastModifiedBy>Elsaas, Eirik</cp:lastModifiedBy>
  <cp:revision>219</cp:revision>
  <cp:lastPrinted>2011-12-05T14:32:55Z</cp:lastPrinted>
  <dcterms:created xsi:type="dcterms:W3CDTF">2012-03-19T16:38:13Z</dcterms:created>
  <dcterms:modified xsi:type="dcterms:W3CDTF">2018-10-12T07:41:03Z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0x01010088E8FC6395DAEC4C9DBB8BABEEB1C582</vt:lpwstr>
  </property>
  <property fmtid="{D5CDD505-2E9C-101B-9397-08002B2CF9AE}" pid="4" name="TaxKeyword">
    <vt:lpwstr/>
  </property>
</Properties>
</file>