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57" r:id="rId5"/>
  </p:sldMasterIdLst>
  <p:notesMasterIdLst>
    <p:notesMasterId r:id="rId14"/>
  </p:notesMasterIdLst>
  <p:handoutMasterIdLst>
    <p:handoutMasterId r:id="rId15"/>
  </p:handoutMasterIdLst>
  <p:sldIdLst>
    <p:sldId id="688" r:id="rId6"/>
    <p:sldId id="758" r:id="rId7"/>
    <p:sldId id="764" r:id="rId8"/>
    <p:sldId id="761" r:id="rId9"/>
    <p:sldId id="757" r:id="rId10"/>
    <p:sldId id="756" r:id="rId11"/>
    <p:sldId id="763" r:id="rId12"/>
    <p:sldId id="747" r:id="rId13"/>
  </p:sldIdLst>
  <p:sldSz cx="9144000" cy="6858000" type="screen4x3"/>
  <p:notesSz cx="6797675" cy="9926638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00"/>
    <a:srgbClr val="F3F4FA"/>
    <a:srgbClr val="002983"/>
    <a:srgbClr val="E7E9F5"/>
    <a:srgbClr val="0A3D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24" autoAdjust="0"/>
    <p:restoredTop sz="88698" autoAdjust="0"/>
  </p:normalViewPr>
  <p:slideViewPr>
    <p:cSldViewPr snapToGrid="0" snapToObjects="1">
      <p:cViewPr varScale="1">
        <p:scale>
          <a:sx n="61" d="100"/>
          <a:sy n="61" d="100"/>
        </p:scale>
        <p:origin x="1124" y="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91" d="100"/>
          <a:sy n="91" d="100"/>
        </p:scale>
        <p:origin x="-2888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9D4359-EBDC-FC43-A019-8CBBBB60D08C}" type="datetimeFigureOut">
              <a:rPr lang="nb-NO" smtClean="0"/>
              <a:pPr/>
              <a:t>22.10.2018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1BD6B3-C618-314E-913A-06F6EC1502E7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7948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9FD8F-D6C5-A544-AA87-3865A95E4205}" type="datetimeFigureOut">
              <a:rPr lang="nb-NO" smtClean="0"/>
              <a:pPr/>
              <a:t>22.10.2018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5C3697-D74B-0149-84E8-C429FD2168A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4301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C3697-D74B-0149-84E8-C429FD2168AD}" type="slidenum">
              <a:rPr lang="nb-NO" smtClean="0"/>
              <a:pPr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9378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C3697-D74B-0149-84E8-C429FD2168AD}" type="slidenum">
              <a:rPr lang="nb-NO" smtClean="0"/>
              <a:pPr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2084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C3697-D74B-0149-84E8-C429FD2168AD}" type="slidenum">
              <a:rPr lang="nb-NO" smtClean="0"/>
              <a:pPr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0203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C3697-D74B-0149-84E8-C429FD2168AD}" type="slidenum">
              <a:rPr lang="nb-NO" smtClean="0"/>
              <a:pPr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1502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C3697-D74B-0149-84E8-C429FD2168AD}" type="slidenum">
              <a:rPr lang="nb-NO" smtClean="0"/>
              <a:pPr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37853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C3697-D74B-0149-84E8-C429FD2168AD}" type="slidenum">
              <a:rPr lang="nb-NO" smtClean="0"/>
              <a:pPr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4752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C3697-D74B-0149-84E8-C429FD2168AD}" type="slidenum">
              <a:rPr lang="nb-NO" smtClean="0"/>
              <a:pPr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74403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Åpningsside alternativ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Forside_1_09051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5390"/>
          </a:xfrm>
          <a:prstGeom prst="rect">
            <a:avLst/>
          </a:prstGeom>
        </p:spPr>
      </p:pic>
      <p:sp>
        <p:nvSpPr>
          <p:cNvPr id="16" name="Tittel 1"/>
          <p:cNvSpPr>
            <a:spLocks noGrp="1"/>
          </p:cNvSpPr>
          <p:nvPr>
            <p:ph type="ctrTitle" hasCustomPrompt="1"/>
          </p:nvPr>
        </p:nvSpPr>
        <p:spPr>
          <a:xfrm>
            <a:off x="694103" y="1563538"/>
            <a:ext cx="5287597" cy="1107996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l">
              <a:tabLst>
                <a:tab pos="7353300" algn="l"/>
              </a:tabLst>
              <a:defRPr sz="3300" b="1" i="0" kern="1200" cap="all" spc="300" baseline="0">
                <a:solidFill>
                  <a:schemeClr val="bg1"/>
                </a:solidFill>
                <a:latin typeface="Calibri"/>
                <a:cs typeface="Arial"/>
              </a:defRPr>
            </a:lvl1pPr>
          </a:lstStyle>
          <a:p>
            <a:r>
              <a:rPr lang="nb-NO" dirty="0" smtClean="0"/>
              <a:t>KLIKK FOR Å LEGGE TIL EN </a:t>
            </a:r>
            <a:r>
              <a:rPr lang="nb-NO" dirty="0" err="1" smtClean="0"/>
              <a:t>TITTEl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17248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1547-6706-47C3-B499-3DB420FB0DC5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22.10.2018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DE658-30CD-4A58-BB92-F3CF9BFD62F8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455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1547-6706-47C3-B499-3DB420FB0DC5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22.10.2018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DE658-30CD-4A58-BB92-F3CF9BFD62F8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618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1547-6706-47C3-B499-3DB420FB0DC5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22.10.2018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DE658-30CD-4A58-BB92-F3CF9BFD62F8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3728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1547-6706-47C3-B499-3DB420FB0DC5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22.10.2018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DE658-30CD-4A58-BB92-F3CF9BFD62F8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7540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1547-6706-47C3-B499-3DB420FB0DC5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22.10.2018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DE658-30CD-4A58-BB92-F3CF9BFD62F8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0800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1547-6706-47C3-B499-3DB420FB0DC5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22.10.2018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DE658-30CD-4A58-BB92-F3CF9BFD62F8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336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1547-6706-47C3-B499-3DB420FB0DC5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22.10.2018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DE658-30CD-4A58-BB92-F3CF9BFD62F8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4367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1547-6706-47C3-B499-3DB420FB0DC5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22.10.2018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DE658-30CD-4A58-BB92-F3CF9BFD62F8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807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Åpningsside alternativ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Forsid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53834"/>
          </a:xfrm>
          <a:prstGeom prst="rect">
            <a:avLst/>
          </a:prstGeom>
        </p:spPr>
      </p:pic>
      <p:sp>
        <p:nvSpPr>
          <p:cNvPr id="10" name="Tittel 1"/>
          <p:cNvSpPr>
            <a:spLocks noGrp="1"/>
          </p:cNvSpPr>
          <p:nvPr>
            <p:ph type="ctrTitle" hasCustomPrompt="1"/>
          </p:nvPr>
        </p:nvSpPr>
        <p:spPr>
          <a:xfrm>
            <a:off x="694103" y="1557992"/>
            <a:ext cx="7675197" cy="63094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l">
              <a:tabLst>
                <a:tab pos="7353300" algn="l"/>
              </a:tabLst>
              <a:defRPr sz="3500" b="1" i="0" kern="1200" cap="all" spc="300">
                <a:solidFill>
                  <a:schemeClr val="bg1"/>
                </a:solidFill>
                <a:latin typeface="Calibri"/>
                <a:cs typeface="Arial"/>
              </a:defRPr>
            </a:lvl1pPr>
          </a:lstStyle>
          <a:p>
            <a:r>
              <a:rPr lang="nb-NO" dirty="0" smtClean="0"/>
              <a:t>KLIKK FOR Å LEGGE TIL EN </a:t>
            </a:r>
            <a:r>
              <a:rPr lang="nb-NO" dirty="0" err="1" smtClean="0"/>
              <a:t>TITTEl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20539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meng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94103" y="693738"/>
            <a:ext cx="7675198" cy="100806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500" b="1" i="0" cap="all" spc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94102" y="1790700"/>
            <a:ext cx="7675198" cy="4525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rgbClr val="000000"/>
                </a:solidFill>
              </a:defRPr>
            </a:lvl1pPr>
            <a:lvl2pPr>
              <a:defRPr sz="21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19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10375" y="6148234"/>
            <a:ext cx="2333624" cy="709766"/>
          </a:xfrm>
          <a:prstGeom prst="rect">
            <a:avLst/>
          </a:prstGeom>
        </p:spPr>
      </p:pic>
      <p:grpSp>
        <p:nvGrpSpPr>
          <p:cNvPr id="8" name="Gruppe 7"/>
          <p:cNvGrpSpPr/>
          <p:nvPr userDrawn="1"/>
        </p:nvGrpSpPr>
        <p:grpSpPr>
          <a:xfrm>
            <a:off x="7471102" y="1840092"/>
            <a:ext cx="2076366" cy="3272765"/>
            <a:chOff x="7102946" y="2925380"/>
            <a:chExt cx="2339414" cy="3687381"/>
          </a:xfrm>
          <a:solidFill>
            <a:srgbClr val="E7E9F5"/>
          </a:solidFill>
        </p:grpSpPr>
        <p:sp>
          <p:nvSpPr>
            <p:cNvPr id="9" name="Ellipse 8"/>
            <p:cNvSpPr/>
            <p:nvPr userDrawn="1"/>
          </p:nvSpPr>
          <p:spPr>
            <a:xfrm>
              <a:off x="8495309" y="2925380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Ellipse 9"/>
            <p:cNvSpPr/>
            <p:nvPr userDrawn="1"/>
          </p:nvSpPr>
          <p:spPr>
            <a:xfrm>
              <a:off x="8495309" y="4273087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 smtClean="0"/>
                <a:t> </a:t>
              </a:r>
              <a:endParaRPr lang="nb-NO" dirty="0"/>
            </a:p>
          </p:txBody>
        </p:sp>
        <p:sp>
          <p:nvSpPr>
            <p:cNvPr id="11" name="Ellipse 10"/>
            <p:cNvSpPr/>
            <p:nvPr userDrawn="1"/>
          </p:nvSpPr>
          <p:spPr>
            <a:xfrm>
              <a:off x="7102946" y="4273087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 smtClean="0"/>
                <a:t> </a:t>
              </a:r>
              <a:endParaRPr lang="nb-NO" dirty="0"/>
            </a:p>
          </p:txBody>
        </p:sp>
        <p:sp>
          <p:nvSpPr>
            <p:cNvPr id="12" name="Ellipse 11"/>
            <p:cNvSpPr/>
            <p:nvPr userDrawn="1"/>
          </p:nvSpPr>
          <p:spPr>
            <a:xfrm>
              <a:off x="8495309" y="5665710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 smtClean="0"/>
                <a:t> </a:t>
              </a:r>
              <a:endParaRPr lang="nb-NO" dirty="0"/>
            </a:p>
          </p:txBody>
        </p:sp>
      </p:grpSp>
    </p:spTree>
    <p:extLst>
      <p:ext uri="{BB962C8B-B14F-4D97-AF65-F5344CB8AC3E}">
        <p14:creationId xmlns:p14="http://schemas.microsoft.com/office/powerpoint/2010/main" val="1060525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ald med punktlis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94103" y="693738"/>
            <a:ext cx="7675198" cy="100806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500" b="1" i="0" cap="all" spc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94102" y="1790700"/>
            <a:ext cx="7675198" cy="4525963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000000"/>
                </a:solidFill>
              </a:defRPr>
            </a:lvl1pPr>
            <a:lvl2pPr>
              <a:defRPr sz="21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19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10375" y="6148234"/>
            <a:ext cx="2333624" cy="709766"/>
          </a:xfrm>
          <a:prstGeom prst="rect">
            <a:avLst/>
          </a:prstGeom>
        </p:spPr>
      </p:pic>
      <p:grpSp>
        <p:nvGrpSpPr>
          <p:cNvPr id="8" name="Gruppe 7"/>
          <p:cNvGrpSpPr/>
          <p:nvPr userDrawn="1"/>
        </p:nvGrpSpPr>
        <p:grpSpPr>
          <a:xfrm>
            <a:off x="7471102" y="1840092"/>
            <a:ext cx="2076366" cy="3272765"/>
            <a:chOff x="7102946" y="2925380"/>
            <a:chExt cx="2339414" cy="3687381"/>
          </a:xfrm>
          <a:solidFill>
            <a:srgbClr val="E7E9F5"/>
          </a:solidFill>
        </p:grpSpPr>
        <p:sp>
          <p:nvSpPr>
            <p:cNvPr id="9" name="Ellipse 8"/>
            <p:cNvSpPr/>
            <p:nvPr userDrawn="1"/>
          </p:nvSpPr>
          <p:spPr>
            <a:xfrm>
              <a:off x="8495309" y="2925380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Ellipse 9"/>
            <p:cNvSpPr/>
            <p:nvPr userDrawn="1"/>
          </p:nvSpPr>
          <p:spPr>
            <a:xfrm>
              <a:off x="8495309" y="4273087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 smtClean="0"/>
                <a:t> </a:t>
              </a:r>
              <a:endParaRPr lang="nb-NO" dirty="0"/>
            </a:p>
          </p:txBody>
        </p:sp>
        <p:sp>
          <p:nvSpPr>
            <p:cNvPr id="11" name="Ellipse 10"/>
            <p:cNvSpPr/>
            <p:nvPr userDrawn="1"/>
          </p:nvSpPr>
          <p:spPr>
            <a:xfrm>
              <a:off x="7102946" y="4273087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 smtClean="0"/>
                <a:t> </a:t>
              </a:r>
              <a:endParaRPr lang="nb-NO" dirty="0"/>
            </a:p>
          </p:txBody>
        </p:sp>
        <p:sp>
          <p:nvSpPr>
            <p:cNvPr id="12" name="Ellipse 11"/>
            <p:cNvSpPr/>
            <p:nvPr userDrawn="1"/>
          </p:nvSpPr>
          <p:spPr>
            <a:xfrm>
              <a:off x="8495309" y="5665710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 smtClean="0"/>
                <a:t> </a:t>
              </a:r>
              <a:endParaRPr lang="nb-NO" dirty="0"/>
            </a:p>
          </p:txBody>
        </p:sp>
      </p:grpSp>
    </p:spTree>
    <p:extLst>
      <p:ext uri="{BB962C8B-B14F-4D97-AF65-F5344CB8AC3E}">
        <p14:creationId xmlns:p14="http://schemas.microsoft.com/office/powerpoint/2010/main" val="1891467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ald og bi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94103" y="693738"/>
            <a:ext cx="7675198" cy="100806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500" b="1" i="0" cap="all" spc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94102" y="1790700"/>
            <a:ext cx="4322398" cy="4525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rgbClr val="000000"/>
                </a:solidFill>
              </a:defRPr>
            </a:lvl1pPr>
            <a:lvl2pPr>
              <a:defRPr sz="21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19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10375" y="6148234"/>
            <a:ext cx="2333624" cy="709766"/>
          </a:xfrm>
          <a:prstGeom prst="rect">
            <a:avLst/>
          </a:prstGeom>
        </p:spPr>
      </p:pic>
      <p:grpSp>
        <p:nvGrpSpPr>
          <p:cNvPr id="8" name="Gruppe 7"/>
          <p:cNvGrpSpPr/>
          <p:nvPr userDrawn="1"/>
        </p:nvGrpSpPr>
        <p:grpSpPr>
          <a:xfrm>
            <a:off x="7471102" y="1840092"/>
            <a:ext cx="2076366" cy="3272765"/>
            <a:chOff x="7102946" y="2925380"/>
            <a:chExt cx="2339414" cy="3687381"/>
          </a:xfrm>
          <a:solidFill>
            <a:srgbClr val="E7E9F5"/>
          </a:solidFill>
        </p:grpSpPr>
        <p:sp>
          <p:nvSpPr>
            <p:cNvPr id="9" name="Ellipse 8"/>
            <p:cNvSpPr/>
            <p:nvPr userDrawn="1"/>
          </p:nvSpPr>
          <p:spPr>
            <a:xfrm>
              <a:off x="8495309" y="2925380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Ellipse 9"/>
            <p:cNvSpPr/>
            <p:nvPr userDrawn="1"/>
          </p:nvSpPr>
          <p:spPr>
            <a:xfrm>
              <a:off x="8495309" y="4273087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 smtClean="0"/>
                <a:t> </a:t>
              </a:r>
              <a:endParaRPr lang="nb-NO" dirty="0"/>
            </a:p>
          </p:txBody>
        </p:sp>
        <p:sp>
          <p:nvSpPr>
            <p:cNvPr id="11" name="Ellipse 10"/>
            <p:cNvSpPr/>
            <p:nvPr userDrawn="1"/>
          </p:nvSpPr>
          <p:spPr>
            <a:xfrm>
              <a:off x="7102946" y="4273087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 smtClean="0"/>
                <a:t> </a:t>
              </a:r>
              <a:endParaRPr lang="nb-NO" dirty="0"/>
            </a:p>
          </p:txBody>
        </p:sp>
        <p:sp>
          <p:nvSpPr>
            <p:cNvPr id="12" name="Ellipse 11"/>
            <p:cNvSpPr/>
            <p:nvPr userDrawn="1"/>
          </p:nvSpPr>
          <p:spPr>
            <a:xfrm>
              <a:off x="8495309" y="5665710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 smtClean="0"/>
                <a:t> </a:t>
              </a:r>
              <a:endParaRPr lang="nb-NO" dirty="0"/>
            </a:p>
          </p:txBody>
        </p:sp>
      </p:grpSp>
      <p:sp>
        <p:nvSpPr>
          <p:cNvPr id="13" name="Plassholder for bilde 5"/>
          <p:cNvSpPr>
            <a:spLocks noGrp="1"/>
          </p:cNvSpPr>
          <p:nvPr>
            <p:ph type="pic" sz="quarter" idx="11"/>
          </p:nvPr>
        </p:nvSpPr>
        <p:spPr>
          <a:xfrm>
            <a:off x="5268913" y="1903592"/>
            <a:ext cx="3100388" cy="3368675"/>
          </a:xfrm>
          <a:prstGeom prst="rect">
            <a:avLst/>
          </a:prstGeom>
        </p:spPr>
        <p:txBody>
          <a:bodyPr vert="horz"/>
          <a:lstStyle>
            <a:lvl1pPr>
              <a:defRPr sz="2200" cap="none">
                <a:solidFill>
                  <a:srgbClr val="000000"/>
                </a:solidFill>
                <a:latin typeface="+mn-lt"/>
                <a:cs typeface="Arial"/>
              </a:defRPr>
            </a:lvl1pPr>
          </a:lstStyle>
          <a:p>
            <a:r>
              <a:rPr lang="nb-NO" dirty="0" smtClean="0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2988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sshaldar til bi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/>
          <a:lstStyle>
            <a:lvl1pPr>
              <a:defRPr sz="2100" b="0" i="0" cap="none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nb-NO" dirty="0" smtClean="0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14743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1547-6706-47C3-B499-3DB420FB0DC5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22.10.2018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DE658-30CD-4A58-BB92-F3CF9BFD62F8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98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1547-6706-47C3-B499-3DB420FB0DC5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22.10.2018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DE658-30CD-4A58-BB92-F3CF9BFD62F8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982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1547-6706-47C3-B499-3DB420FB0DC5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22.10.2018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DE658-30CD-4A58-BB92-F3CF9BFD62F8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152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810375" y="6148234"/>
            <a:ext cx="2333624" cy="70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11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89" r:id="rId3"/>
    <p:sldLayoutId id="2147483666" r:id="rId4"/>
    <p:sldLayoutId id="2147483688" r:id="rId5"/>
    <p:sldLayoutId id="2147483655" r:id="rId6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ScalaSans-Bold"/>
          <a:ea typeface="+mj-ea"/>
          <a:cs typeface="ScalaSans-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01547-6706-47C3-B499-3DB420FB0DC5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22.10.2018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DE658-30CD-4A58-BB92-F3CF9BFD62F8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059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01024" y="783942"/>
            <a:ext cx="7394821" cy="3724096"/>
          </a:xfrm>
        </p:spPr>
        <p:txBody>
          <a:bodyPr/>
          <a:lstStyle/>
          <a:p>
            <a:r>
              <a:rPr lang="nb-NO" sz="3600" dirty="0" smtClean="0"/>
              <a:t>Pakkeforløp for psykisk helse og rus </a:t>
            </a:r>
            <a:br>
              <a:rPr lang="nb-NO" sz="3600" dirty="0" smtClean="0"/>
            </a:br>
            <a:r>
              <a:rPr lang="nb-NO" sz="3600" dirty="0" smtClean="0"/>
              <a:t/>
            </a:r>
            <a:br>
              <a:rPr lang="nb-NO" sz="3600" dirty="0" smtClean="0"/>
            </a:br>
            <a:r>
              <a:rPr lang="nb-NO" sz="2400" dirty="0" err="1" smtClean="0"/>
              <a:t>opning</a:t>
            </a:r>
            <a:r>
              <a:rPr lang="nb-NO" sz="2400" dirty="0" smtClean="0"/>
              <a:t> av implementeringskonferanse</a:t>
            </a:r>
            <a:r>
              <a:rPr lang="nb-NO" sz="3600" dirty="0" smtClean="0"/>
              <a:t/>
            </a:r>
            <a:br>
              <a:rPr lang="nb-NO" sz="3600" dirty="0" smtClean="0"/>
            </a:br>
            <a:r>
              <a:rPr lang="nb-NO" sz="3600" dirty="0" smtClean="0"/>
              <a:t/>
            </a:r>
            <a:br>
              <a:rPr lang="nb-NO" sz="3600" dirty="0" smtClean="0"/>
            </a:br>
            <a:r>
              <a:rPr lang="nb-NO" sz="3600" dirty="0" smtClean="0"/>
              <a:t/>
            </a:r>
            <a:br>
              <a:rPr lang="nb-NO" sz="3600" dirty="0" smtClean="0"/>
            </a:br>
            <a:r>
              <a:rPr lang="nb-NO" sz="1600" dirty="0" smtClean="0"/>
              <a:t>Eivind </a:t>
            </a:r>
            <a:r>
              <a:rPr lang="nb-NO" sz="1600" dirty="0" err="1" smtClean="0"/>
              <a:t>hansen</a:t>
            </a:r>
            <a:r>
              <a:rPr lang="nb-NO" sz="1600" dirty="0" smtClean="0"/>
              <a:t>, Adm </a:t>
            </a:r>
            <a:r>
              <a:rPr lang="nb-NO" sz="1600" dirty="0" err="1" smtClean="0"/>
              <a:t>dir</a:t>
            </a:r>
            <a:r>
              <a:rPr lang="nb-NO" sz="1600" dirty="0" smtClean="0"/>
              <a:t>, </a:t>
            </a:r>
            <a:r>
              <a:rPr lang="nb-NO" sz="1600" dirty="0" err="1" smtClean="0"/>
              <a:t>haukeland</a:t>
            </a:r>
            <a:r>
              <a:rPr lang="nb-NO" sz="1600" dirty="0" smtClean="0"/>
              <a:t> universitetssjukehus</a:t>
            </a: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285991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129" y="3881464"/>
            <a:ext cx="4975379" cy="2665506"/>
          </a:xfrm>
          <a:prstGeom prst="rect">
            <a:avLst/>
          </a:prstGeom>
          <a:scene3d>
            <a:camera prst="orthographicFront">
              <a:rot lat="0" lon="10799977" rev="0"/>
            </a:camera>
            <a:lightRig rig="threePt" dir="t"/>
          </a:scene3d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15312" y="125015"/>
            <a:ext cx="8463621" cy="792012"/>
          </a:xfrm>
        </p:spPr>
        <p:txBody>
          <a:bodyPr>
            <a:noAutofit/>
          </a:bodyPr>
          <a:lstStyle/>
          <a:p>
            <a:r>
              <a:rPr lang="nb-NO" sz="2800" dirty="0" smtClean="0"/>
              <a:t>Ei gruppe </a:t>
            </a:r>
            <a:r>
              <a:rPr lang="nb-NO" sz="2800" dirty="0" err="1" smtClean="0"/>
              <a:t>brukarar</a:t>
            </a:r>
            <a:r>
              <a:rPr lang="nb-NO" sz="2800" dirty="0" smtClean="0"/>
              <a:t> som </a:t>
            </a:r>
            <a:r>
              <a:rPr lang="nb-NO" sz="2800" dirty="0" err="1" smtClean="0"/>
              <a:t>fortener</a:t>
            </a:r>
            <a:r>
              <a:rPr lang="nb-NO" sz="2800" dirty="0" smtClean="0"/>
              <a:t> </a:t>
            </a:r>
            <a:r>
              <a:rPr lang="nb-NO" sz="2800" dirty="0" err="1" smtClean="0"/>
              <a:t>meir</a:t>
            </a:r>
            <a:endParaRPr lang="nb-NO" sz="2800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11" y="3881464"/>
            <a:ext cx="4127235" cy="2665506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20" y="828539"/>
            <a:ext cx="3276988" cy="3052925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11" y="828539"/>
            <a:ext cx="5100851" cy="305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97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0953" t="11580" r="65502" b="4469"/>
          <a:stretch/>
        </p:blipFill>
        <p:spPr>
          <a:xfrm>
            <a:off x="1" y="849178"/>
            <a:ext cx="4812224" cy="5361885"/>
          </a:xfrm>
          <a:prstGeom prst="rect">
            <a:avLst/>
          </a:prstGeom>
        </p:spPr>
      </p:pic>
      <p:pic>
        <p:nvPicPr>
          <p:cNvPr id="5" name="Plassholder for innhold 3"/>
          <p:cNvPicPr>
            <a:picLocks noChangeAspect="1"/>
          </p:cNvPicPr>
          <p:nvPr/>
        </p:nvPicPr>
        <p:blipFill rotWithShape="1">
          <a:blip r:embed="rId4"/>
          <a:srcRect l="9130" t="11201" r="67167" b="3500"/>
          <a:stretch/>
        </p:blipFill>
        <p:spPr>
          <a:xfrm>
            <a:off x="3841642" y="857251"/>
            <a:ext cx="4806413" cy="5405297"/>
          </a:xfrm>
          <a:prstGeom prst="rect">
            <a:avLst/>
          </a:prstGeom>
        </p:spPr>
      </p:pic>
      <p:sp>
        <p:nvSpPr>
          <p:cNvPr id="6" name="Tittel 1"/>
          <p:cNvSpPr>
            <a:spLocks noGrp="1"/>
          </p:cNvSpPr>
          <p:nvPr>
            <p:ph type="title"/>
          </p:nvPr>
        </p:nvSpPr>
        <p:spPr>
          <a:xfrm>
            <a:off x="694103" y="293662"/>
            <a:ext cx="7675198" cy="1008062"/>
          </a:xfrm>
        </p:spPr>
        <p:txBody>
          <a:bodyPr>
            <a:normAutofit/>
          </a:bodyPr>
          <a:lstStyle/>
          <a:p>
            <a:r>
              <a:rPr lang="nb-NO" sz="2800" dirty="0" err="1" smtClean="0"/>
              <a:t>Eit</a:t>
            </a:r>
            <a:r>
              <a:rPr lang="nb-NO" sz="2800" dirty="0" smtClean="0"/>
              <a:t> satsingsområde for helseministeren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337386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15278" y="369694"/>
            <a:ext cx="8436836" cy="1008062"/>
          </a:xfrm>
        </p:spPr>
        <p:txBody>
          <a:bodyPr>
            <a:noAutofit/>
          </a:bodyPr>
          <a:lstStyle/>
          <a:p>
            <a:r>
              <a:rPr lang="nb-NO" altLang="nb-NO" sz="2400" dirty="0" smtClean="0">
                <a:solidFill>
                  <a:srgbClr val="00338D"/>
                </a:solidFill>
              </a:rPr>
              <a:t>Pakkeforløpa </a:t>
            </a:r>
            <a:r>
              <a:rPr lang="nb-NO" altLang="nb-NO" sz="2400" dirty="0">
                <a:solidFill>
                  <a:srgbClr val="00338D"/>
                </a:solidFill>
              </a:rPr>
              <a:t>skal styrke </a:t>
            </a:r>
            <a:r>
              <a:rPr lang="nb-NO" altLang="nb-NO" sz="2400" dirty="0" smtClean="0">
                <a:solidFill>
                  <a:srgbClr val="00338D"/>
                </a:solidFill>
              </a:rPr>
              <a:t>det </a:t>
            </a:r>
            <a:r>
              <a:rPr lang="nb-NO" altLang="nb-NO" sz="2400" dirty="0" err="1" smtClean="0">
                <a:solidFill>
                  <a:srgbClr val="00338D"/>
                </a:solidFill>
              </a:rPr>
              <a:t>heilskaplege</a:t>
            </a:r>
            <a:r>
              <a:rPr lang="nb-NO" altLang="nb-NO" sz="2400" dirty="0">
                <a:solidFill>
                  <a:srgbClr val="00338D"/>
                </a:solidFill>
              </a:rPr>
              <a:t> </a:t>
            </a:r>
            <a:r>
              <a:rPr lang="nb-NO" altLang="nb-NO" sz="2400" dirty="0" err="1" smtClean="0">
                <a:solidFill>
                  <a:srgbClr val="00338D"/>
                </a:solidFill>
              </a:rPr>
              <a:t>tilbodet</a:t>
            </a:r>
            <a:r>
              <a:rPr lang="nb-NO" altLang="nb-NO" sz="2400" dirty="0" smtClean="0">
                <a:solidFill>
                  <a:srgbClr val="00338D"/>
                </a:solidFill>
              </a:rPr>
              <a:t> til </a:t>
            </a:r>
            <a:r>
              <a:rPr lang="nb-NO" altLang="nb-NO" sz="2400" dirty="0" err="1" smtClean="0">
                <a:solidFill>
                  <a:srgbClr val="00338D"/>
                </a:solidFill>
              </a:rPr>
              <a:t>pasientar</a:t>
            </a:r>
            <a:r>
              <a:rPr lang="nb-NO" altLang="nb-NO" sz="2400" dirty="0" smtClean="0">
                <a:solidFill>
                  <a:srgbClr val="00338D"/>
                </a:solidFill>
              </a:rPr>
              <a:t> </a:t>
            </a:r>
            <a:r>
              <a:rPr lang="nb-NO" altLang="nb-NO" sz="2400" dirty="0">
                <a:solidFill>
                  <a:srgbClr val="00338D"/>
                </a:solidFill>
              </a:rPr>
              <a:t>med psykisk helse- </a:t>
            </a:r>
            <a:r>
              <a:rPr lang="nb-NO" altLang="nb-NO" sz="2400" dirty="0" smtClean="0">
                <a:solidFill>
                  <a:srgbClr val="00338D"/>
                </a:solidFill>
              </a:rPr>
              <a:t>og rusmiddelproblem</a:t>
            </a:r>
            <a:r>
              <a:rPr lang="nb-NO" altLang="nb-NO" sz="2400" dirty="0">
                <a:solidFill>
                  <a:srgbClr val="00338D"/>
                </a:solidFill>
              </a:rPr>
              <a:t/>
            </a:r>
            <a:br>
              <a:rPr lang="nb-NO" altLang="nb-NO" sz="2400" dirty="0">
                <a:solidFill>
                  <a:srgbClr val="00338D"/>
                </a:solidFill>
              </a:rPr>
            </a:br>
            <a:endParaRPr lang="nb-NO" sz="24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278" y="1606246"/>
            <a:ext cx="8262638" cy="3867092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542925" y="5724525"/>
            <a:ext cx="7572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 smtClean="0"/>
              <a:t>Det gjeld </a:t>
            </a:r>
            <a:r>
              <a:rPr lang="nb-NO" sz="2000" b="1" dirty="0" err="1" smtClean="0"/>
              <a:t>ikkje</a:t>
            </a:r>
            <a:r>
              <a:rPr lang="nb-NO" sz="2000" b="1" dirty="0" smtClean="0"/>
              <a:t> minst på tvers av sjukehus og </a:t>
            </a:r>
            <a:r>
              <a:rPr lang="nb-NO" sz="2000" b="1" dirty="0" err="1" smtClean="0"/>
              <a:t>primærhelsetenesta</a:t>
            </a:r>
            <a:r>
              <a:rPr lang="nb-NO" sz="2000" b="1" dirty="0" smtClean="0"/>
              <a:t>.</a:t>
            </a:r>
            <a:endParaRPr lang="nb-NO" sz="2000" b="1" dirty="0"/>
          </a:p>
        </p:txBody>
      </p:sp>
    </p:spTree>
    <p:extLst>
      <p:ext uri="{BB962C8B-B14F-4D97-AF65-F5344CB8AC3E}">
        <p14:creationId xmlns:p14="http://schemas.microsoft.com/office/powerpoint/2010/main" val="218949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811" y="1742719"/>
            <a:ext cx="4385189" cy="3507706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56450" y="389248"/>
            <a:ext cx="8076271" cy="1008062"/>
          </a:xfrm>
        </p:spPr>
        <p:txBody>
          <a:bodyPr>
            <a:normAutofit fontScale="90000"/>
          </a:bodyPr>
          <a:lstStyle/>
          <a:p>
            <a:r>
              <a:rPr lang="nb-NO" altLang="nb-NO" sz="3100" dirty="0"/>
              <a:t>Det </a:t>
            </a:r>
            <a:r>
              <a:rPr lang="nb-NO" altLang="nb-NO" sz="3100" dirty="0" smtClean="0"/>
              <a:t>er </a:t>
            </a:r>
            <a:r>
              <a:rPr lang="nb-NO" altLang="nb-NO" sz="3100" dirty="0"/>
              <a:t>fem mål for arbeidet basert på </a:t>
            </a:r>
            <a:r>
              <a:rPr lang="nb-NO" altLang="nb-NO" sz="3100" dirty="0" smtClean="0"/>
              <a:t> utfordringsbildet </a:t>
            </a:r>
            <a:r>
              <a:rPr lang="nb-NO" altLang="nb-NO" sz="3100" dirty="0"/>
              <a:t>i </a:t>
            </a:r>
            <a:r>
              <a:rPr lang="nb-NO" altLang="nb-NO" sz="3100" dirty="0" err="1" smtClean="0"/>
              <a:t>tenestene</a:t>
            </a:r>
            <a:r>
              <a:rPr lang="nb-NO" altLang="nb-NO" sz="2800" dirty="0"/>
              <a:t>: </a:t>
            </a:r>
            <a:br>
              <a:rPr lang="nb-NO" altLang="nb-NO" sz="2800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87624" y="1654229"/>
            <a:ext cx="5293744" cy="3134082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nb-NO" altLang="nb-NO" sz="2400" dirty="0" err="1" smtClean="0"/>
              <a:t>Auka</a:t>
            </a:r>
            <a:r>
              <a:rPr lang="nb-NO" altLang="nb-NO" sz="2400" dirty="0" smtClean="0"/>
              <a:t> </a:t>
            </a:r>
            <a:r>
              <a:rPr lang="nb-NO" altLang="nb-NO" sz="2400" dirty="0" err="1" smtClean="0"/>
              <a:t>brukermedverknad</a:t>
            </a:r>
            <a:r>
              <a:rPr lang="nb-NO" altLang="nb-NO" sz="2400" dirty="0" smtClean="0"/>
              <a:t> </a:t>
            </a:r>
            <a:r>
              <a:rPr lang="nb-NO" altLang="nb-NO" sz="2400" dirty="0"/>
              <a:t>og </a:t>
            </a:r>
            <a:r>
              <a:rPr lang="nb-NO" altLang="nb-NO" sz="2400" dirty="0" smtClean="0"/>
              <a:t>brukartilfredsheit </a:t>
            </a:r>
            <a:endParaRPr lang="nb-NO" altLang="nb-NO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b-NO" altLang="nb-NO" sz="2400" dirty="0" err="1" smtClean="0"/>
              <a:t>Samanhengande</a:t>
            </a:r>
            <a:r>
              <a:rPr lang="nb-NO" altLang="nb-NO" sz="2400" dirty="0" smtClean="0"/>
              <a:t> </a:t>
            </a:r>
            <a:r>
              <a:rPr lang="nb-NO" altLang="nb-NO" sz="2400" dirty="0"/>
              <a:t>og koordinerte pasientforløp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b-NO" altLang="nb-NO" sz="2400" dirty="0" smtClean="0"/>
              <a:t>Unngå </a:t>
            </a:r>
            <a:r>
              <a:rPr lang="nb-NO" altLang="nb-NO" sz="2400" dirty="0"/>
              <a:t>unødig ventetid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b-NO" altLang="nb-NO" sz="2400" dirty="0" smtClean="0"/>
              <a:t>Likeverdig </a:t>
            </a:r>
            <a:r>
              <a:rPr lang="nb-NO" altLang="nb-NO" sz="2400" dirty="0" err="1" smtClean="0"/>
              <a:t>tilbod</a:t>
            </a:r>
            <a:r>
              <a:rPr lang="nb-NO" altLang="nb-NO" sz="2400" dirty="0" smtClean="0"/>
              <a:t> </a:t>
            </a:r>
            <a:r>
              <a:rPr lang="nb-NO" altLang="nb-NO" sz="2400" dirty="0"/>
              <a:t>til </a:t>
            </a:r>
            <a:r>
              <a:rPr lang="nb-NO" altLang="nb-NO" sz="2400" dirty="0" err="1" smtClean="0"/>
              <a:t>pasientar</a:t>
            </a:r>
            <a:r>
              <a:rPr lang="nb-NO" altLang="nb-NO" sz="2400" dirty="0" smtClean="0"/>
              <a:t> </a:t>
            </a:r>
            <a:r>
              <a:rPr lang="nb-NO" altLang="nb-NO" sz="2400" dirty="0"/>
              <a:t>og </a:t>
            </a:r>
            <a:r>
              <a:rPr lang="nb-NO" altLang="nb-NO" sz="2400" dirty="0" err="1" smtClean="0"/>
              <a:t>pårørande</a:t>
            </a:r>
            <a:r>
              <a:rPr lang="nb-NO" altLang="nb-NO" sz="2400" dirty="0" smtClean="0"/>
              <a:t> </a:t>
            </a:r>
            <a:r>
              <a:rPr lang="nb-NO" altLang="nb-NO" sz="2400" dirty="0"/>
              <a:t>uavhengig av k</a:t>
            </a:r>
            <a:r>
              <a:rPr lang="nb-NO" altLang="nb-NO" sz="2400" dirty="0" smtClean="0"/>
              <a:t>or </a:t>
            </a:r>
            <a:r>
              <a:rPr lang="nb-NO" altLang="nb-NO" sz="2400" dirty="0"/>
              <a:t>i </a:t>
            </a:r>
            <a:r>
              <a:rPr lang="nb-NO" altLang="nb-NO" sz="2400" dirty="0" smtClean="0"/>
              <a:t>landet </a:t>
            </a:r>
            <a:r>
              <a:rPr lang="nb-NO" altLang="nb-NO" sz="2400" dirty="0" err="1" smtClean="0"/>
              <a:t>dei</a:t>
            </a:r>
            <a:r>
              <a:rPr lang="nb-NO" altLang="nb-NO" sz="2400" dirty="0" smtClean="0"/>
              <a:t> bur </a:t>
            </a:r>
            <a:endParaRPr lang="nb-NO" altLang="nb-NO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b-NO" altLang="nb-NO" sz="2400" dirty="0" smtClean="0"/>
              <a:t>Betre ivaretaking </a:t>
            </a:r>
            <a:r>
              <a:rPr lang="nb-NO" altLang="nb-NO" sz="2400" dirty="0"/>
              <a:t>av somatisk helse og gode levevaner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4572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50" y="1384709"/>
            <a:ext cx="2571750" cy="5378041"/>
          </a:xfrm>
          <a:prstGeom prst="rect">
            <a:avLst/>
          </a:prstGeom>
        </p:spPr>
      </p:pic>
      <p:cxnSp>
        <p:nvCxnSpPr>
          <p:cNvPr id="6" name="Rett linje 5"/>
          <p:cNvCxnSpPr/>
          <p:nvPr/>
        </p:nvCxnSpPr>
        <p:spPr>
          <a:xfrm>
            <a:off x="4429432" y="1241363"/>
            <a:ext cx="0" cy="533736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tt linje 6"/>
          <p:cNvCxnSpPr/>
          <p:nvPr/>
        </p:nvCxnSpPr>
        <p:spPr>
          <a:xfrm flipV="1">
            <a:off x="434194" y="3870720"/>
            <a:ext cx="7893443" cy="1009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Sylinder 7"/>
          <p:cNvSpPr txBox="1"/>
          <p:nvPr/>
        </p:nvSpPr>
        <p:spPr>
          <a:xfrm>
            <a:off x="321519" y="927710"/>
            <a:ext cx="4068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i="1" dirty="0" smtClean="0"/>
              <a:t>Vilje til å </a:t>
            </a:r>
            <a:r>
              <a:rPr lang="nn-NO" i="1" u="sng" dirty="0" smtClean="0"/>
              <a:t>lytte til og </a:t>
            </a:r>
            <a:r>
              <a:rPr lang="nb-NO" i="1" u="sng" dirty="0" smtClean="0"/>
              <a:t>involvere</a:t>
            </a:r>
            <a:r>
              <a:rPr lang="nb-NO" i="1" dirty="0" smtClean="0"/>
              <a:t> </a:t>
            </a:r>
            <a:r>
              <a:rPr lang="nb-NO" i="1" dirty="0" err="1" smtClean="0"/>
              <a:t>pasientar</a:t>
            </a:r>
            <a:r>
              <a:rPr lang="nb-NO" i="1" dirty="0" smtClean="0"/>
              <a:t>, </a:t>
            </a:r>
            <a:r>
              <a:rPr lang="nb-NO" i="1" dirty="0" err="1" smtClean="0"/>
              <a:t>pårørande</a:t>
            </a:r>
            <a:r>
              <a:rPr lang="nb-NO" i="1" dirty="0" smtClean="0"/>
              <a:t> og </a:t>
            </a:r>
            <a:r>
              <a:rPr lang="nb-NO" i="1" dirty="0" err="1" smtClean="0"/>
              <a:t>medarbeidarar</a:t>
            </a:r>
            <a:r>
              <a:rPr lang="nb-NO" i="1" dirty="0" smtClean="0"/>
              <a:t> </a:t>
            </a:r>
            <a:endParaRPr lang="nn-NO" i="1" dirty="0"/>
          </a:p>
        </p:txBody>
      </p:sp>
      <p:sp>
        <p:nvSpPr>
          <p:cNvPr id="9" name="TekstSylinder 8"/>
          <p:cNvSpPr txBox="1"/>
          <p:nvPr/>
        </p:nvSpPr>
        <p:spPr>
          <a:xfrm>
            <a:off x="434194" y="3909728"/>
            <a:ext cx="4068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i="1" dirty="0" smtClean="0"/>
              <a:t>Ei </a:t>
            </a:r>
            <a:r>
              <a:rPr lang="nn-NO" i="1" u="sng" dirty="0" smtClean="0"/>
              <a:t>forståing av eiga verksemd</a:t>
            </a:r>
            <a:r>
              <a:rPr lang="nn-NO" i="1" dirty="0"/>
              <a:t> </a:t>
            </a:r>
            <a:r>
              <a:rPr lang="nn-NO" i="1" dirty="0" smtClean="0"/>
              <a:t>- kor flaskehalsane finst og korleis få dei fjerna</a:t>
            </a:r>
            <a:endParaRPr lang="nn-NO" i="1" dirty="0"/>
          </a:p>
        </p:txBody>
      </p:sp>
      <p:sp>
        <p:nvSpPr>
          <p:cNvPr id="10" name="TekstSylinder 9"/>
          <p:cNvSpPr txBox="1"/>
          <p:nvPr/>
        </p:nvSpPr>
        <p:spPr>
          <a:xfrm>
            <a:off x="4611237" y="3880815"/>
            <a:ext cx="4068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i="1" dirty="0" smtClean="0"/>
              <a:t>God </a:t>
            </a:r>
            <a:r>
              <a:rPr lang="nn-NO" i="1" u="sng" dirty="0" smtClean="0"/>
              <a:t>dialog og samhandling</a:t>
            </a:r>
            <a:r>
              <a:rPr lang="nn-NO" i="1" dirty="0" smtClean="0"/>
              <a:t> mellom dei ulike aktørane i </a:t>
            </a:r>
            <a:r>
              <a:rPr lang="nn-NO" i="1" dirty="0" err="1" smtClean="0"/>
              <a:t>behandlingsforløpa</a:t>
            </a:r>
            <a:endParaRPr lang="nn-NO" i="1" dirty="0"/>
          </a:p>
        </p:txBody>
      </p:sp>
      <p:sp>
        <p:nvSpPr>
          <p:cNvPr id="27" name="Tittel 2"/>
          <p:cNvSpPr txBox="1">
            <a:spLocks/>
          </p:cNvSpPr>
          <p:nvPr/>
        </p:nvSpPr>
        <p:spPr>
          <a:xfrm>
            <a:off x="406971" y="157646"/>
            <a:ext cx="8244420" cy="760552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i="0" kern="1200" cap="all" spc="0">
                <a:solidFill>
                  <a:schemeClr val="tx1"/>
                </a:solidFill>
                <a:latin typeface="+mj-lt"/>
                <a:ea typeface="+mj-ea"/>
                <a:cs typeface="ScalaSans-Bold"/>
              </a:defRPr>
            </a:lvl1pPr>
          </a:lstStyle>
          <a:p>
            <a:r>
              <a:rPr lang="nb-NO" sz="3200" dirty="0"/>
              <a:t>Kva vil det </a:t>
            </a:r>
            <a:r>
              <a:rPr lang="nb-NO" sz="3200" dirty="0" smtClean="0"/>
              <a:t>kreve </a:t>
            </a:r>
            <a:r>
              <a:rPr lang="nb-NO" sz="3200" dirty="0"/>
              <a:t>av oss?</a:t>
            </a:r>
            <a:endParaRPr lang="nn-NO" sz="3200" dirty="0"/>
          </a:p>
        </p:txBody>
      </p:sp>
      <p:sp>
        <p:nvSpPr>
          <p:cNvPr id="30" name="TekstSylinder 29"/>
          <p:cNvSpPr txBox="1"/>
          <p:nvPr/>
        </p:nvSpPr>
        <p:spPr>
          <a:xfrm>
            <a:off x="4636697" y="904585"/>
            <a:ext cx="4068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i="1" dirty="0" smtClean="0"/>
              <a:t>At </a:t>
            </a:r>
            <a:r>
              <a:rPr lang="nn-NO" i="1" u="sng" dirty="0" smtClean="0"/>
              <a:t>leiarskapet</a:t>
            </a:r>
            <a:r>
              <a:rPr lang="nn-NO" i="1" dirty="0" smtClean="0"/>
              <a:t> på alle nivå er villig til å prioritere og gjere naudsynte grep</a:t>
            </a:r>
            <a:endParaRPr lang="nn-NO" i="1" dirty="0"/>
          </a:p>
        </p:txBody>
      </p:sp>
      <p:pic>
        <p:nvPicPr>
          <p:cNvPr id="14" name="Bild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8525" y="4556059"/>
            <a:ext cx="3507496" cy="2090676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390" y="1599683"/>
            <a:ext cx="3213154" cy="2213506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35" y="1680192"/>
            <a:ext cx="3377399" cy="2013160"/>
          </a:xfrm>
          <a:prstGeom prst="rect">
            <a:avLst/>
          </a:prstGeom>
        </p:spPr>
      </p:pic>
      <p:pic>
        <p:nvPicPr>
          <p:cNvPr id="16" name="Bild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35" y="4633574"/>
            <a:ext cx="3396540" cy="201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06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68066" y="309246"/>
            <a:ext cx="7982537" cy="1008062"/>
          </a:xfrm>
        </p:spPr>
        <p:txBody>
          <a:bodyPr>
            <a:normAutofit/>
          </a:bodyPr>
          <a:lstStyle/>
          <a:p>
            <a:r>
              <a:rPr lang="nb-NO" sz="3200" dirty="0"/>
              <a:t>Vi har det som skal til for å </a:t>
            </a:r>
            <a:r>
              <a:rPr lang="nb-NO" sz="3200" dirty="0" err="1"/>
              <a:t>lukkast</a:t>
            </a:r>
            <a:endParaRPr lang="nb-NO" sz="3200" dirty="0"/>
          </a:p>
        </p:txBody>
      </p:sp>
      <p:pic>
        <p:nvPicPr>
          <p:cNvPr id="4" name="Plassholder for innhold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5249" y="1170040"/>
            <a:ext cx="8215521" cy="5407144"/>
          </a:xfrm>
          <a:prstGeom prst="rect">
            <a:avLst/>
          </a:prstGeom>
        </p:spPr>
      </p:pic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1421" y="1244510"/>
            <a:ext cx="4405379" cy="2744788"/>
          </a:xfrm>
        </p:spPr>
        <p:txBody>
          <a:bodyPr/>
          <a:lstStyle/>
          <a:p>
            <a:r>
              <a:rPr lang="nb-NO" sz="2400" b="1" dirty="0" smtClean="0">
                <a:solidFill>
                  <a:schemeClr val="bg1"/>
                </a:solidFill>
              </a:rPr>
              <a:t>Høg kompetanse</a:t>
            </a:r>
          </a:p>
          <a:p>
            <a:r>
              <a:rPr lang="nb-NO" sz="2400" b="1" dirty="0" smtClean="0">
                <a:solidFill>
                  <a:schemeClr val="bg1"/>
                </a:solidFill>
              </a:rPr>
              <a:t>Dedikerte </a:t>
            </a:r>
            <a:r>
              <a:rPr lang="nb-NO" sz="2400" b="1" dirty="0" err="1" smtClean="0">
                <a:solidFill>
                  <a:schemeClr val="bg1"/>
                </a:solidFill>
              </a:rPr>
              <a:t>medarbeidarar</a:t>
            </a:r>
            <a:endParaRPr lang="nb-NO" sz="2400" b="1" dirty="0" smtClean="0">
              <a:solidFill>
                <a:schemeClr val="bg1"/>
              </a:solidFill>
            </a:endParaRPr>
          </a:p>
          <a:p>
            <a:r>
              <a:rPr lang="nb-NO" sz="2400" b="1" dirty="0" smtClean="0">
                <a:solidFill>
                  <a:schemeClr val="bg1"/>
                </a:solidFill>
              </a:rPr>
              <a:t>Engasjerte </a:t>
            </a:r>
            <a:r>
              <a:rPr lang="nb-NO" sz="2400" b="1" dirty="0" err="1" smtClean="0">
                <a:solidFill>
                  <a:schemeClr val="bg1"/>
                </a:solidFill>
              </a:rPr>
              <a:t>brukarar</a:t>
            </a:r>
            <a:endParaRPr lang="nb-NO" sz="2400" b="1" dirty="0" smtClean="0">
              <a:solidFill>
                <a:schemeClr val="bg1"/>
              </a:solidFill>
            </a:endParaRPr>
          </a:p>
          <a:p>
            <a:r>
              <a:rPr lang="nb-NO" sz="2400" b="1" dirty="0" smtClean="0">
                <a:solidFill>
                  <a:schemeClr val="bg1"/>
                </a:solidFill>
              </a:rPr>
              <a:t>Vi har tatt viktige steg </a:t>
            </a:r>
            <a:r>
              <a:rPr lang="nb-NO" sz="2400" b="1" dirty="0" err="1" smtClean="0">
                <a:solidFill>
                  <a:schemeClr val="bg1"/>
                </a:solidFill>
              </a:rPr>
              <a:t>saman</a:t>
            </a:r>
            <a:r>
              <a:rPr lang="nb-NO" sz="2400" b="1" dirty="0" smtClean="0">
                <a:solidFill>
                  <a:schemeClr val="bg1"/>
                </a:solidFill>
              </a:rPr>
              <a:t>!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1135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009" y="4491037"/>
            <a:ext cx="2400300" cy="2124075"/>
          </a:xfrm>
          <a:prstGeom prst="rect">
            <a:avLst/>
          </a:prstGeom>
        </p:spPr>
      </p:pic>
      <p:sp>
        <p:nvSpPr>
          <p:cNvPr id="4" name="Tittel 2"/>
          <p:cNvSpPr txBox="1">
            <a:spLocks/>
          </p:cNvSpPr>
          <p:nvPr/>
        </p:nvSpPr>
        <p:spPr>
          <a:xfrm>
            <a:off x="406971" y="157646"/>
            <a:ext cx="8244420" cy="760552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i="0" kern="1200" cap="all" spc="0">
                <a:solidFill>
                  <a:schemeClr val="tx1"/>
                </a:solidFill>
                <a:latin typeface="+mj-lt"/>
                <a:ea typeface="+mj-ea"/>
                <a:cs typeface="ScalaSans-Bold"/>
              </a:defRPr>
            </a:lvl1pPr>
          </a:lstStyle>
          <a:p>
            <a:pPr algn="ctr"/>
            <a:r>
              <a:rPr lang="nn-NO" sz="4000" dirty="0" smtClean="0"/>
              <a:t>Lukke til med konferansen!</a:t>
            </a:r>
            <a:endParaRPr lang="nn-NO" sz="4000" dirty="0"/>
          </a:p>
        </p:txBody>
      </p:sp>
      <p:pic>
        <p:nvPicPr>
          <p:cNvPr id="5" name="Plassholder for innhold 3"/>
          <p:cNvPicPr>
            <a:picLocks noChangeAspect="1"/>
          </p:cNvPicPr>
          <p:nvPr/>
        </p:nvPicPr>
        <p:blipFill rotWithShape="1">
          <a:blip r:embed="rId4"/>
          <a:srcRect l="14734" t="23352" r="69146" b="24584"/>
          <a:stretch/>
        </p:blipFill>
        <p:spPr>
          <a:xfrm>
            <a:off x="1489587" y="1003760"/>
            <a:ext cx="6032089" cy="608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09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else Førde - Presentasjon uten sidetal">
  <a:themeElements>
    <a:clrScheme name="Helse Vest">
      <a:dk1>
        <a:srgbClr val="00338D"/>
      </a:dk1>
      <a:lt1>
        <a:sysClr val="window" lastClr="FFFFFF"/>
      </a:lt1>
      <a:dk2>
        <a:srgbClr val="00338D"/>
      </a:dk2>
      <a:lt2>
        <a:srgbClr val="EEECE1"/>
      </a:lt2>
      <a:accent1>
        <a:srgbClr val="7AB2DC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338D"/>
      </a:hlink>
      <a:folHlink>
        <a:srgbClr val="0033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gendefinert utform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8E8FC6395DAEC4C9DBB8BABEEB1C582" ma:contentTypeVersion="24" ma:contentTypeDescription="Opprett et nytt dokument." ma:contentTypeScope="" ma:versionID="e6525ca7107ce28b136ddde95b403c2c">
  <xsd:schema xmlns:xsd="http://www.w3.org/2001/XMLSchema" xmlns:xs="http://www.w3.org/2001/XMLSchema" xmlns:p="http://schemas.microsoft.com/office/2006/metadata/properties" xmlns:ns1="http://schemas.microsoft.com/sharepoint/v3" xmlns:ns2="2b736855-fd40-4ef5-b84c-7e050bd66b15" targetNamespace="http://schemas.microsoft.com/office/2006/metadata/properties" ma:root="true" ma:fieldsID="b4b6b1f29b8685c1775d7e20df322222" ns1:_="" ns2:_="">
    <xsd:import namespace="http://schemas.microsoft.com/sharepoint/v3"/>
    <xsd:import namespace="2b736855-fd40-4ef5-b84c-7e050bd66b15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2:TaxCatchAllLabel" minOccurs="0"/>
                <xsd:element ref="ns2:FNSPRollUpIngress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3" nillable="true" ma:displayName="Planlagt startdato" ma:description="Planlagt startdato er en områdekolonne som opprettes av publiseringsfunksjonen. Den brukes til å angi dato og klokkeslett for når denne siden vises for første gang for besøkende på området." ma:hidden="true" ma:internalName="PublishingStartDate">
      <xsd:simpleType>
        <xsd:restriction base="dms:Unknown"/>
      </xsd:simpleType>
    </xsd:element>
    <xsd:element name="PublishingExpirationDate" ma:index="14" nillable="true" ma:displayName="Planlagt utløpsdato" ma:description="Planlagt sluttdato er en områdekolonne som opprettes av publiseringsfunksjonen. Den brukes til å angi dato og klokkeslett for når denne siden ikke lenger vises for besøkende på området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736855-fd40-4ef5-b84c-7e050bd66b15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8" nillable="true" ma:taxonomy="true" ma:internalName="TaxKeywordTaxHTField" ma:taxonomyFieldName="TaxKeyword" ma:displayName="Nøkkelord" ma:default="" ma:fieldId="{23f27201-bee3-471e-b2e7-b64fd8b7ca38}" ma:taxonomyMulti="true" ma:sspId="d0f0af97-1df2-4d6b-9e49-08feee2b9522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da79b1bc-8501-45f1-a10b-26f75f2860bf}" ma:internalName="TaxCatchAll" ma:showField="CatchAllData" ma:web="2b736855-fd40-4ef5-b84c-7e050bd66b1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da79b1bc-8501-45f1-a10b-26f75f2860bf}" ma:internalName="TaxCatchAllLabel" ma:readOnly="true" ma:showField="CatchAllDataLabel" ma:web="2b736855-fd40-4ef5-b84c-7e050bd66b1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NSPRollUpIngress" ma:index="12" nillable="true" ma:displayName="Utlistingsingress" ma:default="" ma:description="Teksten vises i oversikter og utlistinger" ma:internalName="FNSPRollUpIngres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FNSPRollUpIngress xmlns="2b736855-fd40-4ef5-b84c-7e050bd66b15" xsi:nil="true"/>
    <PublishingExpirationDate xmlns="http://schemas.microsoft.com/sharepoint/v3" xsi:nil="true"/>
    <TaxKeywordTaxHTField xmlns="2b736855-fd40-4ef5-b84c-7e050bd66b15">
      <Terms xmlns="http://schemas.microsoft.com/office/infopath/2007/PartnerControls"/>
    </TaxKeywordTaxHTField>
    <PublishingStartDate xmlns="http://schemas.microsoft.com/sharepoint/v3" xsi:nil="true"/>
    <TaxCatchAll xmlns="2b736855-fd40-4ef5-b84c-7e050bd66b15"/>
  </documentManagement>
</p:properties>
</file>

<file path=customXml/itemProps1.xml><?xml version="1.0" encoding="utf-8"?>
<ds:datastoreItem xmlns:ds="http://schemas.openxmlformats.org/officeDocument/2006/customXml" ds:itemID="{B1505288-1A20-4F33-B3F5-CCDC1EC690AA}"/>
</file>

<file path=customXml/itemProps2.xml><?xml version="1.0" encoding="utf-8"?>
<ds:datastoreItem xmlns:ds="http://schemas.openxmlformats.org/officeDocument/2006/customXml" ds:itemID="{DBE14B5F-D9DE-496E-8093-7B314E85D594}"/>
</file>

<file path=customXml/itemProps3.xml><?xml version="1.0" encoding="utf-8"?>
<ds:datastoreItem xmlns:ds="http://schemas.openxmlformats.org/officeDocument/2006/customXml" ds:itemID="{9759E3BB-4D14-4BB9-9BDF-DDEB8739920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8669</TotalTime>
  <Words>175</Words>
  <Application>Microsoft Office PowerPoint</Application>
  <PresentationFormat>Skjermfremvisning (4:3)</PresentationFormat>
  <Paragraphs>29</Paragraphs>
  <Slides>8</Slides>
  <Notes>7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8</vt:i4>
      </vt:variant>
    </vt:vector>
  </HeadingPairs>
  <TitlesOfParts>
    <vt:vector size="14" baseType="lpstr">
      <vt:lpstr>Arial</vt:lpstr>
      <vt:lpstr>Calibri</vt:lpstr>
      <vt:lpstr>ScalaSans-Bold</vt:lpstr>
      <vt:lpstr>Wingdings</vt:lpstr>
      <vt:lpstr>Helse Førde - Presentasjon uten sidetal</vt:lpstr>
      <vt:lpstr>Egendefinert utforming</vt:lpstr>
      <vt:lpstr>Pakkeforløp for psykisk helse og rus   opning av implementeringskonferanse   Eivind hansen, Adm dir, haukeland universitetssjukehus</vt:lpstr>
      <vt:lpstr>Ei gruppe brukarar som fortener meir</vt:lpstr>
      <vt:lpstr>Eit satsingsområde for helseministeren</vt:lpstr>
      <vt:lpstr>Pakkeforløpa skal styrke det heilskaplege tilbodet til pasientar med psykisk helse- og rusmiddelproblem </vt:lpstr>
      <vt:lpstr>Det er fem mål for arbeidet basert på  utfordringsbildet i tenestene:  </vt:lpstr>
      <vt:lpstr>PowerPoint-presentasjon</vt:lpstr>
      <vt:lpstr>Vi har det som skal til for å lukkast</vt:lpstr>
      <vt:lpstr>PowerPoint-presentasjon</vt:lpstr>
    </vt:vector>
  </TitlesOfParts>
  <Company>Helse Vest IKT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Pakkeforløp for psykisk helse og rus, Eivind hansen, Adm dir, haukeland universitetssjukehus</dc:title>
  <dc:creator>Hanne Alver Krum</dc:creator>
  <cp:keywords/>
  <cp:lastModifiedBy>Olsen, Anne Christine Flageborg</cp:lastModifiedBy>
  <cp:revision>264</cp:revision>
  <cp:lastPrinted>2018-04-06T13:37:39Z</cp:lastPrinted>
  <dcterms:created xsi:type="dcterms:W3CDTF">2012-03-19T16:38:13Z</dcterms:created>
  <dcterms:modified xsi:type="dcterms:W3CDTF">2018-10-22T10:25:43Z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0x01010088E8FC6395DAEC4C9DBB8BABEEB1C582</vt:lpwstr>
  </property>
  <property fmtid="{D5CDD505-2E9C-101B-9397-08002B2CF9AE}" pid="4" name="TaxKeyword">
    <vt:lpwstr/>
  </property>
</Properties>
</file>