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1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63" r:id="rId32"/>
  </p:sldIdLst>
  <p:sldSz cx="9144000" cy="5143500" type="screen16x9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 inndeling" id="{8ACF6A10-BF9C-4111-8906-7AFB24F1911E}">
          <p14:sldIdLst>
            <p14:sldId id="25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6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4F46"/>
    <a:srgbClr val="CF3C3A"/>
    <a:srgbClr val="E44E46"/>
    <a:srgbClr val="E65343"/>
    <a:srgbClr val="DB3F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3" autoAdjust="0"/>
    <p:restoredTop sz="94696"/>
  </p:normalViewPr>
  <p:slideViewPr>
    <p:cSldViewPr>
      <p:cViewPr varScale="1">
        <p:scale>
          <a:sx n="77" d="100"/>
          <a:sy n="77" d="100"/>
        </p:scale>
        <p:origin x="96" y="3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0" d="100"/>
          <a:sy n="100" d="100"/>
        </p:scale>
        <p:origin x="-355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1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D70CDE-D9CE-4354-94E4-1FD6DB967311}" type="datetimeFigureOut">
              <a:rPr lang="nb-NO" smtClean="0"/>
              <a:t>11.02.2021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A25AF9-6F74-472F-B3FF-34E5DD31836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51445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DDE89A-F0D7-4FF6-B2F1-98DC7792C91E}" type="datetimeFigureOut">
              <a:rPr lang="nb-NO" smtClean="0"/>
              <a:t>11.02.2021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8A2AF7-2D85-4421-9B02-2B5F9CC3744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84462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8A2AF7-2D85-4421-9B02-2B5F9CC37447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66637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/>
            <a:fld id="{4ABAE765-F16A-4864-AD6A-BF27E3A0C512}" type="slidenum">
              <a:rPr lang="de-DE" altLang="nb-NO" sz="1400">
                <a:solidFill>
                  <a:srgbClr val="000000"/>
                </a:solidFill>
                <a:latin typeface="Times New Roman" pitchFamily="18" charset="0"/>
              </a:rPr>
              <a:pPr eaLnBrk="1"/>
              <a:t>2</a:t>
            </a:fld>
            <a:endParaRPr lang="de-DE" altLang="nb-NO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4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614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 dirty="0" smtClean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138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ørste s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15616" y="843558"/>
            <a:ext cx="6912768" cy="1912609"/>
          </a:xfrm>
        </p:spPr>
        <p:txBody>
          <a:bodyPr lIns="0" tIns="0" rIns="0" anchor="b" anchorCtr="0">
            <a:normAutofit/>
          </a:bodyPr>
          <a:lstStyle>
            <a:lvl1pPr marL="0" algn="ctr">
              <a:lnSpc>
                <a:spcPct val="100000"/>
              </a:lnSpc>
              <a:defRPr sz="3000" b="1" i="0" u="none" cap="none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15616" y="3147510"/>
            <a:ext cx="6912768" cy="936408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nb-NO" dirty="0"/>
              <a:t>Universitetet i Bergen</a:t>
            </a:r>
          </a:p>
        </p:txBody>
      </p:sp>
      <p:cxnSp>
        <p:nvCxnSpPr>
          <p:cNvPr id="7" name="Rett pil 6">
            <a:extLst>
              <a:ext uri="{FF2B5EF4-FFF2-40B4-BE49-F238E27FC236}">
                <a16:creationId xmlns:a16="http://schemas.microsoft.com/office/drawing/2014/main" id="{A34C3436-C71A-FB4A-8C35-92B3E09D274B}"/>
              </a:ext>
            </a:extLst>
          </p:cNvPr>
          <p:cNvCxnSpPr/>
          <p:nvPr userDrawn="1"/>
        </p:nvCxnSpPr>
        <p:spPr>
          <a:xfrm>
            <a:off x="4551995" y="-308570"/>
            <a:ext cx="0" cy="21079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Sylinder 8">
            <a:extLst>
              <a:ext uri="{FF2B5EF4-FFF2-40B4-BE49-F238E27FC236}">
                <a16:creationId xmlns:a16="http://schemas.microsoft.com/office/drawing/2014/main" id="{8082DCD5-A22D-9844-A292-6B0CC74A5CBA}"/>
              </a:ext>
            </a:extLst>
          </p:cNvPr>
          <p:cNvSpPr txBox="1"/>
          <p:nvPr userDrawn="1"/>
        </p:nvSpPr>
        <p:spPr>
          <a:xfrm>
            <a:off x="1094929" y="-762054"/>
            <a:ext cx="6933455" cy="400110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nb-NO" sz="1000" i="1" dirty="0"/>
              <a:t>Her kan du skrive enhet/tilhørighet sammen med «UNIVERSITETET I BERGEN».</a:t>
            </a:r>
            <a:br>
              <a:rPr lang="nb-NO" sz="1000" i="1" dirty="0"/>
            </a:br>
            <a:r>
              <a:rPr lang="nb-NO" sz="1000" i="1" dirty="0"/>
              <a:t>Innhold i dette feltet styres her: Meny -&gt; Sett inn (Mac= Vis) -&gt; Topptekst og bunntekst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2349FA0-A53E-6647-88C5-8931F1B337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368" y="3948983"/>
            <a:ext cx="414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998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spalter med titl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22920" y="1581640"/>
            <a:ext cx="3420000" cy="432048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000" b="1" i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752400" y="1581640"/>
            <a:ext cx="3420000" cy="432048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000" b="1" i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sz="half" idx="13"/>
          </p:nvPr>
        </p:nvSpPr>
        <p:spPr>
          <a:xfrm>
            <a:off x="1022920" y="2092345"/>
            <a:ext cx="3420000" cy="235161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1" name="Plassholder for innhold 3"/>
          <p:cNvSpPr>
            <a:spLocks noGrp="1"/>
          </p:cNvSpPr>
          <p:nvPr>
            <p:ph sz="half" idx="2"/>
          </p:nvPr>
        </p:nvSpPr>
        <p:spPr>
          <a:xfrm>
            <a:off x="4752400" y="2092345"/>
            <a:ext cx="3420000" cy="235161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2" name="Tittel 1"/>
          <p:cNvSpPr>
            <a:spLocks noGrp="1"/>
          </p:cNvSpPr>
          <p:nvPr>
            <p:ph type="title"/>
          </p:nvPr>
        </p:nvSpPr>
        <p:spPr>
          <a:xfrm>
            <a:off x="1022920" y="804231"/>
            <a:ext cx="7149480" cy="489701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1" i="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z="900"/>
            </a:lvl1pPr>
          </a:lstStyle>
          <a:p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b-NO"/>
              <a:t>Universitetet i Bergen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nb-NO" dirty="0"/>
              <a:t>Side </a:t>
            </a:r>
            <a:fld id="{06C54713-27B5-4268-B680-29C9FB35041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4" name="Bilde 13" descr="Et bilde som inneholder foto, flaske, stang, klokke&#10;&#10;Automatisk generert beskrivelse">
            <a:extLst>
              <a:ext uri="{FF2B5EF4-FFF2-40B4-BE49-F238E27FC236}">
                <a16:creationId xmlns:a16="http://schemas.microsoft.com/office/drawing/2014/main" id="{6625D749-1D54-444E-B79C-64C657009E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3948983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874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gress og 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89570" y="1455950"/>
            <a:ext cx="4597350" cy="2916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022921" y="1455950"/>
            <a:ext cx="2360241" cy="2916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8" name="Tittel 1"/>
          <p:cNvSpPr>
            <a:spLocks noGrp="1"/>
          </p:cNvSpPr>
          <p:nvPr>
            <p:ph type="title"/>
          </p:nvPr>
        </p:nvSpPr>
        <p:spPr>
          <a:xfrm>
            <a:off x="1022920" y="804231"/>
            <a:ext cx="7149480" cy="489701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1" i="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Universitetet i Bergen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nb-NO" dirty="0"/>
              <a:t>Side </a:t>
            </a:r>
            <a:fld id="{06C54713-27B5-4268-B680-29C9FB35041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Bilde 9" descr="Et bilde som inneholder foto, flaske, stang, klokke&#10;&#10;Automatisk generert beskrivelse">
            <a:extLst>
              <a:ext uri="{FF2B5EF4-FFF2-40B4-BE49-F238E27FC236}">
                <a16:creationId xmlns:a16="http://schemas.microsoft.com/office/drawing/2014/main" id="{0A9A097B-2D2F-C342-9F0F-01464EE5DC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3948983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105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2920" y="3514848"/>
            <a:ext cx="7164000" cy="425054"/>
          </a:xfr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2500" b="1" i="0">
                <a:solidFill>
                  <a:srgbClr val="E54F46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022920" y="843558"/>
            <a:ext cx="7164000" cy="2598223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dirty="0"/>
              <a:t>Dra bildet til plassholderen eller klikk ikonet for å legge til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022920" y="4047914"/>
            <a:ext cx="6285384" cy="39604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Universitetet i Bergen</a:t>
            </a:r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nb-NO" dirty="0"/>
              <a:t>Side </a:t>
            </a:r>
            <a:fld id="{06C54713-27B5-4268-B680-29C9FB35041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Bilde 9" descr="Et bilde som inneholder foto, flaske, stang, klokke&#10;&#10;Automatisk generert beskrivelse">
            <a:extLst>
              <a:ext uri="{FF2B5EF4-FFF2-40B4-BE49-F238E27FC236}">
                <a16:creationId xmlns:a16="http://schemas.microsoft.com/office/drawing/2014/main" id="{1523E00E-B9FA-CB49-AF2A-F3BDFBEA1B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3948983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166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in s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Universitetet i Bergen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746803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5E514FDA-87D0-F24D-A4E3-0F229EE1F0E1}"/>
              </a:ext>
            </a:extLst>
          </p:cNvPr>
          <p:cNvSpPr/>
          <p:nvPr userDrawn="1"/>
        </p:nvSpPr>
        <p:spPr>
          <a:xfrm>
            <a:off x="261000" y="143977"/>
            <a:ext cx="8622000" cy="4855546"/>
          </a:xfrm>
          <a:prstGeom prst="rect">
            <a:avLst/>
          </a:prstGeom>
          <a:solidFill>
            <a:srgbClr val="E54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" name="Bilde 3" descr="Et bilde som inneholder klokke&#10;&#10;Automatisk generert beskrivelse">
            <a:extLst>
              <a:ext uri="{FF2B5EF4-FFF2-40B4-BE49-F238E27FC236}">
                <a16:creationId xmlns:a16="http://schemas.microsoft.com/office/drawing/2014/main" id="{DE44B76B-F552-6745-8FD4-0DE05C8B6E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350" y="1275606"/>
            <a:ext cx="2019300" cy="2019300"/>
          </a:xfrm>
          <a:prstGeom prst="rect">
            <a:avLst/>
          </a:prstGeom>
        </p:spPr>
      </p:pic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9F4FCB4C-80B3-F24D-8BDB-01A91D3846B3}"/>
              </a:ext>
            </a:extLst>
          </p:cNvPr>
          <p:cNvCxnSpPr>
            <a:cxnSpLocks/>
          </p:cNvCxnSpPr>
          <p:nvPr userDrawn="1"/>
        </p:nvCxnSpPr>
        <p:spPr>
          <a:xfrm>
            <a:off x="2030012" y="3579862"/>
            <a:ext cx="5083976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2E2D51E0-D553-7444-A2FF-FE22249ED9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77244" y="3795886"/>
            <a:ext cx="4989513" cy="433388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2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nb-NO" dirty="0" err="1"/>
              <a:t>uib.no</a:t>
            </a:r>
            <a:endParaRPr lang="nb-NO" dirty="0"/>
          </a:p>
        </p:txBody>
      </p:sp>
      <p:pic>
        <p:nvPicPr>
          <p:cNvPr id="16" name="Bilde 15" descr="Et bilde som inneholder bord&#10;&#10;Automatisk generert beskrivelse">
            <a:extLst>
              <a:ext uri="{FF2B5EF4-FFF2-40B4-BE49-F238E27FC236}">
                <a16:creationId xmlns:a16="http://schemas.microsoft.com/office/drawing/2014/main" id="{C4CE5DA3-83B9-024C-A8B5-5F3CB4058A0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5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6481" y="205222"/>
            <a:ext cx="8226720" cy="85761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de-DE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67F7E3-F2EE-49FD-AD3F-F1131DEABA1C}" type="slidenum">
              <a:rPr lang="de-DE" altLang="nb-NO"/>
              <a:pPr/>
              <a:t>‹#›</a:t>
            </a:fld>
            <a:endParaRPr lang="de-DE" altLang="nb-NO"/>
          </a:p>
        </p:txBody>
      </p:sp>
    </p:spTree>
    <p:extLst>
      <p:ext uri="{BB962C8B-B14F-4D97-AF65-F5344CB8AC3E}">
        <p14:creationId xmlns:p14="http://schemas.microsoft.com/office/powerpoint/2010/main" val="1580775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6"/>
          </p:nvPr>
        </p:nvSpPr>
        <p:spPr>
          <a:xfrm>
            <a:off x="4710113" y="1566000"/>
            <a:ext cx="3995737" cy="2950859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0000"/>
            <a:ext cx="8229600" cy="720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Mastertitelformat bearbeiten</a:t>
            </a:r>
            <a:endParaRPr lang="en-GB" dirty="0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57201" y="1260000"/>
            <a:ext cx="3997515" cy="3314038"/>
          </a:xfrm>
          <a:prstGeom prst="rect">
            <a:avLst/>
          </a:prstGeom>
        </p:spPr>
        <p:txBody>
          <a:bodyPr/>
          <a:lstStyle>
            <a:lvl1pPr>
              <a:defRPr sz="1500"/>
            </a:lvl1pPr>
          </a:lstStyle>
          <a:p>
            <a:pPr lvl="0"/>
            <a:r>
              <a:rPr lang="de-DE" dirty="0"/>
              <a:t>Mastertextformat bearbeiten
Zweite Ebene
Dritte Ebene
Vierte Ebene
Fünfte Ebene</a:t>
            </a:r>
            <a:endParaRPr lang="en-GB" dirty="0"/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7545" y="4650110"/>
            <a:ext cx="216000" cy="1485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25">
                <a:solidFill>
                  <a:schemeClr val="tx1"/>
                </a:solidFill>
              </a:defRPr>
            </a:lvl1pPr>
          </a:lstStyle>
          <a:p>
            <a:fld id="{E0D9A400-ED51-4268-B975-D5A45DEA6FC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6" name="TextBox 8"/>
          <p:cNvSpPr txBox="1"/>
          <p:nvPr userDrawn="1"/>
        </p:nvSpPr>
        <p:spPr>
          <a:xfrm>
            <a:off x="6970650" y="4650110"/>
            <a:ext cx="1735200" cy="1269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825" dirty="0" err="1">
                <a:solidFill>
                  <a:schemeClr val="tx1"/>
                </a:solidFill>
              </a:rPr>
              <a:t>ueg.eu</a:t>
            </a:r>
            <a:endParaRPr lang="en-GB" sz="825" dirty="0">
              <a:solidFill>
                <a:schemeClr val="tx1"/>
              </a:solidFill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4711314" y="1260000"/>
            <a:ext cx="3994536" cy="306000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marL="108011" indent="0">
              <a:defRPr sz="825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 bearbeiten
Zweite Ebene
Dritte Ebene
Vierte Ebene
Fünfte Ebene</a:t>
            </a:r>
          </a:p>
        </p:txBody>
      </p:sp>
    </p:spTree>
    <p:extLst>
      <p:ext uri="{BB962C8B-B14F-4D97-AF65-F5344CB8AC3E}">
        <p14:creationId xmlns:p14="http://schemas.microsoft.com/office/powerpoint/2010/main" val="260802742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ørste side med rosa bakgrun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15616" y="843558"/>
            <a:ext cx="6912768" cy="1912609"/>
          </a:xfrm>
        </p:spPr>
        <p:txBody>
          <a:bodyPr lIns="0" tIns="0" rIns="0" anchor="b" anchorCtr="0">
            <a:normAutofit/>
          </a:bodyPr>
          <a:lstStyle>
            <a:lvl1pPr marL="0" algn="ctr">
              <a:lnSpc>
                <a:spcPct val="100000"/>
              </a:lnSpc>
              <a:defRPr sz="3000" b="1" i="0" u="none" cap="none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15616" y="3147510"/>
            <a:ext cx="6912768" cy="936408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nb-NO" dirty="0"/>
              <a:t>Universitetet i Bergen</a:t>
            </a:r>
          </a:p>
        </p:txBody>
      </p:sp>
      <p:cxnSp>
        <p:nvCxnSpPr>
          <p:cNvPr id="7" name="Rett pil 6">
            <a:extLst>
              <a:ext uri="{FF2B5EF4-FFF2-40B4-BE49-F238E27FC236}">
                <a16:creationId xmlns:a16="http://schemas.microsoft.com/office/drawing/2014/main" id="{A34C3436-C71A-FB4A-8C35-92B3E09D274B}"/>
              </a:ext>
            </a:extLst>
          </p:cNvPr>
          <p:cNvCxnSpPr/>
          <p:nvPr userDrawn="1"/>
        </p:nvCxnSpPr>
        <p:spPr>
          <a:xfrm>
            <a:off x="4551995" y="-308570"/>
            <a:ext cx="0" cy="21079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Sylinder 8">
            <a:extLst>
              <a:ext uri="{FF2B5EF4-FFF2-40B4-BE49-F238E27FC236}">
                <a16:creationId xmlns:a16="http://schemas.microsoft.com/office/drawing/2014/main" id="{8082DCD5-A22D-9844-A292-6B0CC74A5CBA}"/>
              </a:ext>
            </a:extLst>
          </p:cNvPr>
          <p:cNvSpPr txBox="1"/>
          <p:nvPr userDrawn="1"/>
        </p:nvSpPr>
        <p:spPr>
          <a:xfrm>
            <a:off x="1094929" y="-762054"/>
            <a:ext cx="6933455" cy="400110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nb-NO" sz="1000" i="1" dirty="0"/>
              <a:t>Her kan du skrive enhet/tilhørighet sammen med «UNIVERSITETET I BERGEN».</a:t>
            </a:r>
            <a:br>
              <a:rPr lang="nb-NO" sz="1000" i="1" dirty="0"/>
            </a:br>
            <a:r>
              <a:rPr lang="nb-NO" sz="1000" i="1" dirty="0"/>
              <a:t>Innhold i dette feltet styres her: Meny -&gt; Sett inn (Mac= Vis) -&gt; Topptekst og bunntekst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72349FA0-A53E-6647-88C5-8931F1B337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368" y="3948983"/>
            <a:ext cx="414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22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ørste side med bil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9F581FC9-99B3-254C-94AA-E2A348666E3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59200" y="259200"/>
            <a:ext cx="8622000" cy="2703600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9C451960-1C73-5142-9372-646907BA7A21}"/>
              </a:ext>
            </a:extLst>
          </p:cNvPr>
          <p:cNvSpPr/>
          <p:nvPr userDrawn="1"/>
        </p:nvSpPr>
        <p:spPr>
          <a:xfrm>
            <a:off x="259200" y="2962800"/>
            <a:ext cx="8622000" cy="2016224"/>
          </a:xfrm>
          <a:prstGeom prst="rect">
            <a:avLst/>
          </a:prstGeom>
          <a:solidFill>
            <a:srgbClr val="E54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115616" y="3169730"/>
            <a:ext cx="6120680" cy="842180"/>
          </a:xfrm>
        </p:spPr>
        <p:txBody>
          <a:bodyPr lIns="0" tIns="0" rIns="0" anchor="b" anchorCtr="0">
            <a:normAutofit/>
          </a:bodyPr>
          <a:lstStyle>
            <a:lvl1pPr marL="0" algn="l">
              <a:lnSpc>
                <a:spcPct val="100000"/>
              </a:lnSpc>
              <a:defRPr sz="3000" b="1" i="0" u="none" cap="none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115616" y="4083614"/>
            <a:ext cx="6120680" cy="671086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7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Universitetet i Bergen</a:t>
            </a:r>
          </a:p>
        </p:txBody>
      </p:sp>
      <p:pic>
        <p:nvPicPr>
          <p:cNvPr id="20" name="Bilde 19" descr="Et bilde som inneholder bord&#10;&#10;Automatisk generert beskrivelse">
            <a:extLst>
              <a:ext uri="{FF2B5EF4-FFF2-40B4-BE49-F238E27FC236}">
                <a16:creationId xmlns:a16="http://schemas.microsoft.com/office/drawing/2014/main" id="{CEE9D729-C29A-1946-A8F1-7593F293FD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9" name="Rett pil 8">
            <a:extLst>
              <a:ext uri="{FF2B5EF4-FFF2-40B4-BE49-F238E27FC236}">
                <a16:creationId xmlns:a16="http://schemas.microsoft.com/office/drawing/2014/main" id="{5D272FFD-6EE7-C648-BC33-AC8A30BBE421}"/>
              </a:ext>
            </a:extLst>
          </p:cNvPr>
          <p:cNvCxnSpPr/>
          <p:nvPr userDrawn="1"/>
        </p:nvCxnSpPr>
        <p:spPr>
          <a:xfrm>
            <a:off x="4551995" y="-308570"/>
            <a:ext cx="0" cy="21079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FC4339B3-A507-7446-B645-0F7DF520FDE2}"/>
              </a:ext>
            </a:extLst>
          </p:cNvPr>
          <p:cNvSpPr txBox="1"/>
          <p:nvPr userDrawn="1"/>
        </p:nvSpPr>
        <p:spPr>
          <a:xfrm>
            <a:off x="1094929" y="-762054"/>
            <a:ext cx="6933455" cy="400110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nb-NO" sz="1000" i="1" dirty="0"/>
              <a:t>Her kan du skrive enhet/tilhørighet sammen med «UNIVERSITETET I BERGEN».</a:t>
            </a:r>
            <a:br>
              <a:rPr lang="nb-NO" sz="1000" i="1" dirty="0"/>
            </a:br>
            <a:r>
              <a:rPr lang="nb-NO" sz="1000" i="1" dirty="0"/>
              <a:t>Innhold i dette feltet styres her: Meny -&gt; Sett inn (Mac= Vis) -&gt; Topptekst og bunntekst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1E508563-5736-5F46-BC43-BC967D27258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84368" y="3948983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53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2920" y="804231"/>
            <a:ext cx="7077472" cy="489701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1" i="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22920" y="1455950"/>
            <a:ext cx="7077472" cy="29160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467544" y="4587974"/>
            <a:ext cx="936104" cy="162018"/>
          </a:xfrm>
        </p:spPr>
        <p:txBody>
          <a:bodyPr/>
          <a:lstStyle>
            <a:lvl1pPr>
              <a:defRPr sz="900"/>
            </a:lvl1pPr>
          </a:lstStyle>
          <a:p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Universitetet i Bergen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702418" y="4587974"/>
            <a:ext cx="709342" cy="162018"/>
          </a:xfrm>
        </p:spPr>
        <p:txBody>
          <a:bodyPr/>
          <a:lstStyle>
            <a:lvl1pPr>
              <a:defRPr sz="900"/>
            </a:lvl1pPr>
          </a:lstStyle>
          <a:p>
            <a:r>
              <a:rPr lang="nb-NO" dirty="0"/>
              <a:t>Side </a:t>
            </a:r>
            <a:fld id="{06C54713-27B5-4268-B680-29C9FB35041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8" name="Bilde 7" descr="Et bilde som inneholder foto, flaske, stang, klokke&#10;&#10;Automatisk generert beskrivelse">
            <a:extLst>
              <a:ext uri="{FF2B5EF4-FFF2-40B4-BE49-F238E27FC236}">
                <a16:creationId xmlns:a16="http://schemas.microsoft.com/office/drawing/2014/main" id="{6E6226CF-0285-E742-94F3-EEAD2EAE03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3948983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44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med rosa bakgrun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2920" y="804231"/>
            <a:ext cx="7077472" cy="489701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1" i="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22920" y="1455950"/>
            <a:ext cx="7077472" cy="29160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467544" y="4587974"/>
            <a:ext cx="936104" cy="162018"/>
          </a:xfrm>
        </p:spPr>
        <p:txBody>
          <a:bodyPr/>
          <a:lstStyle>
            <a:lvl1pPr>
              <a:defRPr sz="900"/>
            </a:lvl1pPr>
          </a:lstStyle>
          <a:p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Universitetet i Bergen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702418" y="4587974"/>
            <a:ext cx="709342" cy="162018"/>
          </a:xfrm>
        </p:spPr>
        <p:txBody>
          <a:bodyPr/>
          <a:lstStyle>
            <a:lvl1pPr>
              <a:defRPr sz="900"/>
            </a:lvl1pPr>
          </a:lstStyle>
          <a:p>
            <a:r>
              <a:rPr lang="nb-NO" dirty="0"/>
              <a:t>Side </a:t>
            </a:r>
            <a:fld id="{06C54713-27B5-4268-B680-29C9FB35041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8" name="Bilde 7" descr="Et bilde som inneholder foto, flaske, stang, klokke&#10;&#10;Automatisk generert beskrivelse">
            <a:extLst>
              <a:ext uri="{FF2B5EF4-FFF2-40B4-BE49-F238E27FC236}">
                <a16:creationId xmlns:a16="http://schemas.microsoft.com/office/drawing/2014/main" id="{6E6226CF-0285-E742-94F3-EEAD2EAE03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3948983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089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med hvit bakgrun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2920" y="804231"/>
            <a:ext cx="7077472" cy="489701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1" i="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22920" y="1455950"/>
            <a:ext cx="7077472" cy="29160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467544" y="4587974"/>
            <a:ext cx="936104" cy="162018"/>
          </a:xfrm>
        </p:spPr>
        <p:txBody>
          <a:bodyPr/>
          <a:lstStyle>
            <a:lvl1pPr>
              <a:defRPr sz="900"/>
            </a:lvl1pPr>
          </a:lstStyle>
          <a:p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Universitetet i Bergen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702418" y="4587974"/>
            <a:ext cx="709342" cy="162018"/>
          </a:xfrm>
        </p:spPr>
        <p:txBody>
          <a:bodyPr/>
          <a:lstStyle>
            <a:lvl1pPr>
              <a:defRPr sz="900"/>
            </a:lvl1pPr>
          </a:lstStyle>
          <a:p>
            <a:r>
              <a:rPr lang="nb-NO" dirty="0"/>
              <a:t>Side </a:t>
            </a:r>
            <a:fld id="{06C54713-27B5-4268-B680-29C9FB35041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8" name="Bilde 7" descr="Et bilde som inneholder foto, flaske, stang, klokke&#10;&#10;Automatisk generert beskrivelse">
            <a:extLst>
              <a:ext uri="{FF2B5EF4-FFF2-40B4-BE49-F238E27FC236}">
                <a16:creationId xmlns:a16="http://schemas.microsoft.com/office/drawing/2014/main" id="{6E6226CF-0285-E742-94F3-EEAD2EAE03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3948983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302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s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2920" y="839911"/>
            <a:ext cx="6584776" cy="2649941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 b="1" i="0" u="none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89940676-B87A-AB4F-9011-1DA74DCA39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84368" y="3948983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097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m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9F581FC9-99B3-254C-94AA-E2A348666E3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59200" y="259200"/>
            <a:ext cx="8622000" cy="4616806"/>
          </a:xfrm>
          <a:noFill/>
        </p:spPr>
        <p:txBody>
          <a:bodyPr/>
          <a:lstStyle/>
          <a:p>
            <a:endParaRPr lang="nb-NO" dirty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Universitetet i Bergen</a:t>
            </a:r>
          </a:p>
        </p:txBody>
      </p:sp>
      <p:pic>
        <p:nvPicPr>
          <p:cNvPr id="20" name="Bilde 19" descr="Et bilde som inneholder bord&#10;&#10;Automatisk generert beskrivelse">
            <a:extLst>
              <a:ext uri="{FF2B5EF4-FFF2-40B4-BE49-F238E27FC236}">
                <a16:creationId xmlns:a16="http://schemas.microsoft.com/office/drawing/2014/main" id="{CEE9D729-C29A-1946-A8F1-7593F293FD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05A95DCC-209D-E646-9131-A3D365FF019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84368" y="3948983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51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spal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022920" y="1455626"/>
            <a:ext cx="3405064" cy="2916324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752400" y="1455626"/>
            <a:ext cx="3420000" cy="2916324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0" name="Tittel 1"/>
          <p:cNvSpPr>
            <a:spLocks noGrp="1"/>
          </p:cNvSpPr>
          <p:nvPr>
            <p:ph type="title"/>
          </p:nvPr>
        </p:nvSpPr>
        <p:spPr>
          <a:xfrm>
            <a:off x="1022920" y="804231"/>
            <a:ext cx="7149480" cy="489701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1" i="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Universitetet i Bergen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nb-NO" dirty="0"/>
              <a:t>Side </a:t>
            </a:r>
            <a:fld id="{06C54713-27B5-4268-B680-29C9FB35041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1" name="Bilde 10" descr="Et bilde som inneholder foto, flaske, stang, klokke&#10;&#10;Automatisk generert beskrivelse">
            <a:extLst>
              <a:ext uri="{FF2B5EF4-FFF2-40B4-BE49-F238E27FC236}">
                <a16:creationId xmlns:a16="http://schemas.microsoft.com/office/drawing/2014/main" id="{F450508E-D4BA-C740-BC0E-0EBD17C09D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3948983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522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022920" y="804231"/>
            <a:ext cx="7149480" cy="4897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22920" y="1455950"/>
            <a:ext cx="7149480" cy="2916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67544" y="4587974"/>
            <a:ext cx="936104" cy="16201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702418" y="4587974"/>
            <a:ext cx="709342" cy="16201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cap="all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nb-NO" dirty="0"/>
              <a:t>Side </a:t>
            </a:r>
            <a:fld id="{06C54713-27B5-4268-B680-29C9FB35041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404000" y="388800"/>
            <a:ext cx="6336000" cy="3852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200" cap="all" spc="100" baseline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nb-NO" dirty="0"/>
              <a:t>Universitetet i Bergen</a:t>
            </a:r>
          </a:p>
        </p:txBody>
      </p:sp>
    </p:spTree>
    <p:extLst>
      <p:ext uri="{BB962C8B-B14F-4D97-AF65-F5344CB8AC3E}">
        <p14:creationId xmlns:p14="http://schemas.microsoft.com/office/powerpoint/2010/main" val="4050442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64" r:id="rId3"/>
    <p:sldLayoutId id="2147483663" r:id="rId4"/>
    <p:sldLayoutId id="2147483666" r:id="rId5"/>
    <p:sldLayoutId id="2147483668" r:id="rId6"/>
    <p:sldLayoutId id="2147483660" r:id="rId7"/>
    <p:sldLayoutId id="2147483665" r:id="rId8"/>
    <p:sldLayoutId id="2147483652" r:id="rId9"/>
    <p:sldLayoutId id="2147483653" r:id="rId10"/>
    <p:sldLayoutId id="2147483656" r:id="rId11"/>
    <p:sldLayoutId id="2147483657" r:id="rId12"/>
    <p:sldLayoutId id="2147483662" r:id="rId13"/>
    <p:sldLayoutId id="2147483655" r:id="rId14"/>
    <p:sldLayoutId id="2147483669" r:id="rId15"/>
    <p:sldLayoutId id="2147483670" r:id="rId16"/>
  </p:sldLayoutIdLst>
  <p:hf sldNum="0" hdr="0" dt="0"/>
  <p:txStyles>
    <p:titleStyle>
      <a:lvl1pPr marL="0" algn="l" defTabSz="914400" rtl="0" eaLnBrk="1" latinLnBrk="0" hangingPunct="1">
        <a:lnSpc>
          <a:spcPct val="100000"/>
        </a:lnSpc>
        <a:spcBef>
          <a:spcPct val="0"/>
        </a:spcBef>
        <a:buNone/>
        <a:defRPr sz="2800" b="1" i="0" u="none" kern="1200" cap="none" spc="0" normalizeH="0" baseline="0">
          <a:solidFill>
            <a:srgbClr val="E54F46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4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6EC16896-658E-2545-8F8D-93DF32891D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 smtClean="0"/>
              <a:t>Ultralyd</a:t>
            </a:r>
            <a:r>
              <a:rPr lang="en-GB" dirty="0" smtClean="0"/>
              <a:t> </a:t>
            </a:r>
            <a:r>
              <a:rPr lang="en-GB" dirty="0" err="1" smtClean="0"/>
              <a:t>ved</a:t>
            </a:r>
            <a:r>
              <a:rPr lang="en-GB" dirty="0" smtClean="0"/>
              <a:t> </a:t>
            </a:r>
            <a:r>
              <a:rPr lang="en-GB" dirty="0" err="1" smtClean="0"/>
              <a:t>inflammatoriske</a:t>
            </a:r>
            <a:r>
              <a:rPr lang="en-GB" dirty="0" smtClean="0"/>
              <a:t> </a:t>
            </a:r>
            <a:r>
              <a:rPr lang="en-GB" dirty="0" err="1" smtClean="0"/>
              <a:t>tarmsykdommer</a:t>
            </a:r>
            <a:endParaRPr lang="en-GB" dirty="0"/>
          </a:p>
        </p:txBody>
      </p:sp>
      <p:sp>
        <p:nvSpPr>
          <p:cNvPr id="6" name="Undertittel 5">
            <a:extLst>
              <a:ext uri="{FF2B5EF4-FFF2-40B4-BE49-F238E27FC236}">
                <a16:creationId xmlns:a16="http://schemas.microsoft.com/office/drawing/2014/main" id="{57EB421F-AFCA-044E-8078-0E762414F7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err="1" smtClean="0"/>
              <a:t>Gastroenterologisk</a:t>
            </a:r>
            <a:r>
              <a:rPr lang="en-GB" dirty="0" smtClean="0"/>
              <a:t> </a:t>
            </a:r>
            <a:r>
              <a:rPr lang="en-GB" dirty="0" err="1" smtClean="0"/>
              <a:t>ultralyd</a:t>
            </a:r>
            <a:endParaRPr lang="en-GB" dirty="0" smtClean="0"/>
          </a:p>
          <a:p>
            <a:r>
              <a:rPr lang="en-GB" dirty="0" smtClean="0"/>
              <a:t>15.02.21</a:t>
            </a:r>
          </a:p>
          <a:p>
            <a:r>
              <a:rPr lang="en-GB" dirty="0" smtClean="0"/>
              <a:t>Kim Nylund</a:t>
            </a:r>
            <a:endParaRPr lang="en-GB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9BC75E0B-A44B-CC4E-844D-4729DE66E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Universitetet i Bergen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7968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23528" y="195486"/>
            <a:ext cx="5261234" cy="941982"/>
          </a:xfrm>
        </p:spPr>
        <p:txBody>
          <a:bodyPr/>
          <a:lstStyle/>
          <a:p>
            <a:r>
              <a:rPr lang="nb-NO" dirty="0" smtClean="0">
                <a:solidFill>
                  <a:srgbClr val="FF0000"/>
                </a:solidFill>
              </a:rPr>
              <a:t>Blodforsyning</a:t>
            </a:r>
            <a:r>
              <a:rPr lang="nb-NO" dirty="0">
                <a:solidFill>
                  <a:srgbClr val="FF0000"/>
                </a:solidFill>
              </a:rPr>
              <a:t/>
            </a:r>
            <a:br>
              <a:rPr lang="nb-NO" dirty="0">
                <a:solidFill>
                  <a:srgbClr val="FF0000"/>
                </a:solidFill>
              </a:rPr>
            </a:br>
            <a:r>
              <a:rPr lang="nb-NO" dirty="0">
                <a:solidFill>
                  <a:srgbClr val="FF0000"/>
                </a:solidFill>
              </a:rPr>
              <a:t>-</a:t>
            </a:r>
            <a:r>
              <a:rPr lang="nb-NO" dirty="0" err="1">
                <a:solidFill>
                  <a:srgbClr val="FF0000"/>
                </a:solidFill>
              </a:rPr>
              <a:t>Color</a:t>
            </a:r>
            <a:r>
              <a:rPr lang="nb-NO" dirty="0">
                <a:solidFill>
                  <a:srgbClr val="FF0000"/>
                </a:solidFill>
              </a:rPr>
              <a:t>/</a:t>
            </a:r>
            <a:r>
              <a:rPr lang="nb-NO" dirty="0" err="1">
                <a:solidFill>
                  <a:srgbClr val="FF0000"/>
                </a:solidFill>
              </a:rPr>
              <a:t>power</a:t>
            </a:r>
            <a:r>
              <a:rPr lang="nb-NO" dirty="0">
                <a:solidFill>
                  <a:srgbClr val="FF0000"/>
                </a:solidFill>
              </a:rPr>
              <a:t> Doppler-CD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251520" y="4814954"/>
            <a:ext cx="5058373" cy="233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19" dirty="0" err="1"/>
              <a:t>Spalinger</a:t>
            </a:r>
            <a:r>
              <a:rPr lang="nb-NO" sz="919" dirty="0"/>
              <a:t> et al 2000, </a:t>
            </a:r>
            <a:r>
              <a:rPr lang="nb-NO" sz="919" dirty="0" err="1"/>
              <a:t>Esteban</a:t>
            </a:r>
            <a:r>
              <a:rPr lang="nb-NO" sz="919" dirty="0"/>
              <a:t> et al 2001,  </a:t>
            </a:r>
            <a:r>
              <a:rPr lang="nb-NO" sz="919" dirty="0" err="1"/>
              <a:t>Neye</a:t>
            </a:r>
            <a:r>
              <a:rPr lang="nb-NO" sz="919" dirty="0"/>
              <a:t> et al. 2004, Drews et al 2009</a:t>
            </a:r>
          </a:p>
        </p:txBody>
      </p:sp>
      <p:pic>
        <p:nvPicPr>
          <p:cNvPr id="16" name="Bilde 1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8" r="20816" b="13187"/>
          <a:stretch/>
        </p:blipFill>
        <p:spPr>
          <a:xfrm>
            <a:off x="5191206" y="1247550"/>
            <a:ext cx="3273008" cy="1756248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8" b="9824"/>
          <a:stretch/>
        </p:blipFill>
        <p:spPr>
          <a:xfrm>
            <a:off x="5406095" y="3227033"/>
            <a:ext cx="2880320" cy="1431292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00"/>
          <a:stretch/>
        </p:blipFill>
        <p:spPr>
          <a:xfrm>
            <a:off x="1881098" y="3224092"/>
            <a:ext cx="3069331" cy="1434233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494" y="1240324"/>
            <a:ext cx="2743245" cy="171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7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23528" y="158454"/>
            <a:ext cx="7047403" cy="1062831"/>
          </a:xfrm>
        </p:spPr>
        <p:txBody>
          <a:bodyPr/>
          <a:lstStyle/>
          <a:p>
            <a:pPr algn="l"/>
            <a:r>
              <a:rPr lang="nb-NO" dirty="0" smtClean="0">
                <a:solidFill>
                  <a:srgbClr val="FF0000"/>
                </a:solidFill>
              </a:rPr>
              <a:t>Blodforsyning</a:t>
            </a:r>
            <a:br>
              <a:rPr lang="nb-NO" dirty="0" smtClean="0">
                <a:solidFill>
                  <a:srgbClr val="FF0000"/>
                </a:solidFill>
              </a:rPr>
            </a:br>
            <a:r>
              <a:rPr lang="nb-NO" dirty="0" smtClean="0">
                <a:solidFill>
                  <a:srgbClr val="FF0000"/>
                </a:solidFill>
              </a:rPr>
              <a:t>-</a:t>
            </a:r>
            <a:r>
              <a:rPr lang="nb-NO" dirty="0" err="1" smtClean="0">
                <a:solidFill>
                  <a:srgbClr val="FF0000"/>
                </a:solidFill>
              </a:rPr>
              <a:t>Vaskularitet</a:t>
            </a:r>
            <a:r>
              <a:rPr lang="nb-NO" dirty="0" smtClean="0">
                <a:solidFill>
                  <a:srgbClr val="FF0000"/>
                </a:solidFill>
              </a:rPr>
              <a:t> i tarmveggen</a:t>
            </a:r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23528" y="1343112"/>
            <a:ext cx="3672408" cy="232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2215" tIns="31107" rIns="62215" bIns="31107" numCol="1" anchor="ctr" anchorCtr="0" compatLnSpc="1">
            <a:prstTxWarp prst="textNoShape">
              <a:avLst/>
            </a:prstTxWarp>
            <a:spAutoFit/>
          </a:bodyPr>
          <a:lstStyle/>
          <a:p>
            <a:pPr marL="194424" indent="-194424" defTabSz="622158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nb-NO" sz="1633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Blod</a:t>
            </a:r>
            <a:r>
              <a:rPr lang="en-US" altLang="nb-NO" sz="1633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nb-NO" sz="1633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som</a:t>
            </a:r>
            <a:r>
              <a:rPr lang="en-US" altLang="nb-NO" sz="1633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nb-NO" sz="1633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renner</a:t>
            </a:r>
            <a:r>
              <a:rPr lang="en-US" altLang="nb-NO" sz="1633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nb-NO" sz="1633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sakte</a:t>
            </a:r>
            <a:r>
              <a:rPr lang="en-US" altLang="nb-NO" sz="1633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(</a:t>
            </a:r>
            <a:r>
              <a:rPr lang="en-US" altLang="nb-NO" sz="1633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kapillærer</a:t>
            </a:r>
            <a:r>
              <a:rPr lang="en-US" altLang="nb-NO" sz="1633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altLang="nb-NO" sz="1633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arterioler</a:t>
            </a:r>
            <a:r>
              <a:rPr lang="en-US" altLang="nb-NO" sz="1633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) </a:t>
            </a:r>
            <a:r>
              <a:rPr lang="en-US" altLang="nb-NO" sz="1633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detekteres</a:t>
            </a:r>
            <a:r>
              <a:rPr lang="en-US" altLang="nb-NO" sz="1633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nb-NO" sz="1633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ikke</a:t>
            </a:r>
            <a:r>
              <a:rPr lang="en-US" altLang="nb-NO" sz="1633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nb-NO" sz="1633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av</a:t>
            </a:r>
            <a:r>
              <a:rPr lang="en-US" altLang="nb-NO" sz="1633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nb-NO" sz="1633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farge</a:t>
            </a:r>
            <a:r>
              <a:rPr lang="en-US" altLang="nb-NO" sz="1633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nb-NO" sz="1633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Doppler</a:t>
            </a:r>
            <a:endParaRPr lang="en-US" altLang="nb-NO" sz="1633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194424" indent="-194424" defTabSz="622158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nb-NO" sz="1633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Kontrastforsterket</a:t>
            </a:r>
            <a:r>
              <a:rPr lang="en-US" altLang="nb-NO" sz="1633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nb-NO" sz="1633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ultralyd</a:t>
            </a:r>
            <a:r>
              <a:rPr lang="en-US" altLang="nb-NO" sz="1633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(CEUS) </a:t>
            </a:r>
            <a:r>
              <a:rPr lang="en-US" altLang="nb-NO" sz="1633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bedrer</a:t>
            </a:r>
            <a:r>
              <a:rPr lang="en-US" altLang="nb-NO" sz="1633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nb-NO" sz="1633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deteksjonen</a:t>
            </a:r>
            <a:r>
              <a:rPr lang="en-US" altLang="nb-NO" sz="1633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nb-NO" sz="1633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av</a:t>
            </a:r>
            <a:r>
              <a:rPr lang="en-US" altLang="nb-NO" sz="1633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nb-NO" sz="1633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disse</a:t>
            </a:r>
            <a:r>
              <a:rPr lang="en-US" altLang="nb-NO" sz="1633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altLang="nb-NO" sz="1633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karen</a:t>
            </a:r>
            <a:endParaRPr lang="en-US" altLang="nb-NO" sz="1633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194424" indent="-194424" defTabSz="622158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nb-NO" sz="1633" dirty="0" err="1">
                <a:latin typeface="Calibri" pitchFamily="34" charset="0"/>
                <a:cs typeface="Times New Roman" pitchFamily="18" charset="0"/>
              </a:rPr>
              <a:t>Endringer</a:t>
            </a:r>
            <a:r>
              <a:rPr lang="en-US" altLang="nb-NO" sz="1633" dirty="0">
                <a:latin typeface="Calibri" pitchFamily="34" charset="0"/>
                <a:cs typeface="Times New Roman" pitchFamily="18" charset="0"/>
              </a:rPr>
              <a:t> </a:t>
            </a:r>
            <a:r>
              <a:rPr lang="en-US" altLang="nb-NO" sz="1633" dirty="0" err="1">
                <a:latin typeface="Calibri" pitchFamily="34" charset="0"/>
                <a:cs typeface="Times New Roman" pitchFamily="18" charset="0"/>
              </a:rPr>
              <a:t>i</a:t>
            </a:r>
            <a:r>
              <a:rPr lang="en-US" altLang="nb-NO" sz="1633" dirty="0">
                <a:latin typeface="Calibri" pitchFamily="34" charset="0"/>
                <a:cs typeface="Times New Roman" pitchFamily="18" charset="0"/>
              </a:rPr>
              <a:t> </a:t>
            </a:r>
            <a:r>
              <a:rPr lang="en-US" altLang="nb-NO" sz="1633" dirty="0" err="1">
                <a:latin typeface="Calibri" pitchFamily="34" charset="0"/>
                <a:cs typeface="Times New Roman" pitchFamily="18" charset="0"/>
              </a:rPr>
              <a:t>kontrastforsterking</a:t>
            </a:r>
            <a:r>
              <a:rPr lang="en-US" altLang="nb-NO" sz="1633" dirty="0">
                <a:latin typeface="Calibri" pitchFamily="34" charset="0"/>
                <a:cs typeface="Times New Roman" pitchFamily="18" charset="0"/>
              </a:rPr>
              <a:t> over </a:t>
            </a:r>
            <a:r>
              <a:rPr lang="en-US" altLang="nb-NO" sz="1633" dirty="0" err="1">
                <a:latin typeface="Calibri" pitchFamily="34" charset="0"/>
                <a:cs typeface="Times New Roman" pitchFamily="18" charset="0"/>
              </a:rPr>
              <a:t>tid</a:t>
            </a:r>
            <a:r>
              <a:rPr lang="en-US" altLang="nb-NO" sz="1633" dirty="0">
                <a:latin typeface="Calibri" pitchFamily="34" charset="0"/>
                <a:cs typeface="Times New Roman" pitchFamily="18" charset="0"/>
              </a:rPr>
              <a:t> (Dynamic contrast-enhanced  ultrasound) </a:t>
            </a:r>
            <a:r>
              <a:rPr lang="en-US" altLang="nb-NO" sz="1633" dirty="0" err="1">
                <a:latin typeface="Calibri" pitchFamily="34" charset="0"/>
                <a:cs typeface="Times New Roman" pitchFamily="18" charset="0"/>
              </a:rPr>
              <a:t>kan</a:t>
            </a:r>
            <a:r>
              <a:rPr lang="en-US" altLang="nb-NO" sz="1633" dirty="0">
                <a:latin typeface="Calibri" pitchFamily="34" charset="0"/>
                <a:cs typeface="Times New Roman" pitchFamily="18" charset="0"/>
              </a:rPr>
              <a:t> </a:t>
            </a:r>
            <a:r>
              <a:rPr lang="en-US" altLang="nb-NO" sz="1633" dirty="0" err="1">
                <a:latin typeface="Calibri" pitchFamily="34" charset="0"/>
                <a:cs typeface="Times New Roman" pitchFamily="18" charset="0"/>
              </a:rPr>
              <a:t>brukes</a:t>
            </a:r>
            <a:r>
              <a:rPr lang="en-US" altLang="nb-NO" sz="1633" dirty="0">
                <a:latin typeface="Calibri" pitchFamily="34" charset="0"/>
                <a:cs typeface="Times New Roman" pitchFamily="18" charset="0"/>
              </a:rPr>
              <a:t> for å </a:t>
            </a:r>
            <a:r>
              <a:rPr lang="en-US" altLang="nb-NO" sz="1633" dirty="0" err="1">
                <a:latin typeface="Calibri" pitchFamily="34" charset="0"/>
                <a:cs typeface="Times New Roman" pitchFamily="18" charset="0"/>
              </a:rPr>
              <a:t>undersøke</a:t>
            </a:r>
            <a:r>
              <a:rPr lang="en-US" altLang="nb-NO" sz="1633" dirty="0">
                <a:latin typeface="Calibri" pitchFamily="34" charset="0"/>
                <a:cs typeface="Times New Roman" pitchFamily="18" charset="0"/>
              </a:rPr>
              <a:t> </a:t>
            </a:r>
            <a:r>
              <a:rPr lang="en-US" altLang="nb-NO" sz="1633" dirty="0" err="1">
                <a:latin typeface="Calibri" pitchFamily="34" charset="0"/>
                <a:cs typeface="Times New Roman" pitchFamily="18" charset="0"/>
              </a:rPr>
              <a:t>perfusjon</a:t>
            </a:r>
            <a:r>
              <a:rPr lang="en-US" altLang="nb-NO" sz="1633" dirty="0">
                <a:latin typeface="Calibri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kstSylinder 7"/>
          <p:cNvSpPr txBox="1"/>
          <p:nvPr/>
        </p:nvSpPr>
        <p:spPr>
          <a:xfrm>
            <a:off x="4427984" y="4299942"/>
            <a:ext cx="3535409" cy="657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25" dirty="0"/>
              <a:t>CEUS av terminale </a:t>
            </a:r>
            <a:r>
              <a:rPr lang="nb-NO" sz="1225" dirty="0" err="1"/>
              <a:t>ileum</a:t>
            </a:r>
            <a:r>
              <a:rPr lang="nb-NO" sz="1225" dirty="0"/>
              <a:t> etter </a:t>
            </a:r>
            <a:r>
              <a:rPr lang="nb-NO" sz="1225" dirty="0" smtClean="0"/>
              <a:t>kontrast. Hybridbilde med kontrastinformasjon og B-mode sammen.</a:t>
            </a:r>
            <a:endParaRPr lang="nb-NO" sz="1225" dirty="0"/>
          </a:p>
        </p:txBody>
      </p:sp>
      <p:pic>
        <p:nvPicPr>
          <p:cNvPr id="3" name="hybridceustic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3968" y="1343112"/>
            <a:ext cx="4472497" cy="251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Sylinder 5"/>
          <p:cNvSpPr txBox="1"/>
          <p:nvPr/>
        </p:nvSpPr>
        <p:spPr>
          <a:xfrm>
            <a:off x="323528" y="4731990"/>
            <a:ext cx="142058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50" dirty="0"/>
              <a:t>Bots et al 2021, JCC</a:t>
            </a:r>
          </a:p>
        </p:txBody>
      </p:sp>
      <p:sp>
        <p:nvSpPr>
          <p:cNvPr id="8" name="TekstSylinder 7"/>
          <p:cNvSpPr txBox="1"/>
          <p:nvPr/>
        </p:nvSpPr>
        <p:spPr>
          <a:xfrm flipH="1">
            <a:off x="285664" y="1152314"/>
            <a:ext cx="44498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33" indent="-214333">
              <a:buFont typeface="Arial" panose="020B0604020202020204" pitchFamily="34" charset="0"/>
              <a:buChar char="•"/>
            </a:pPr>
            <a:r>
              <a:rPr lang="nb-NO" dirty="0" smtClean="0"/>
              <a:t>62 </a:t>
            </a:r>
            <a:r>
              <a:rPr lang="nb-NO" dirty="0"/>
              <a:t>UC </a:t>
            </a:r>
            <a:r>
              <a:rPr lang="nb-NO" dirty="0" smtClean="0"/>
              <a:t>pasienter</a:t>
            </a:r>
            <a:endParaRPr lang="nb-NO" dirty="0"/>
          </a:p>
          <a:p>
            <a:pPr marL="214333" indent="-214333">
              <a:buFont typeface="Arial" panose="020B0604020202020204" pitchFamily="34" charset="0"/>
              <a:buChar char="•"/>
            </a:pPr>
            <a:r>
              <a:rPr lang="nb-NO" dirty="0" smtClean="0"/>
              <a:t>Utviklingskohort</a:t>
            </a:r>
            <a:endParaRPr lang="nb-NO" dirty="0"/>
          </a:p>
          <a:p>
            <a:pPr marL="671533" lvl="1" indent="-214333">
              <a:buFont typeface="Arial" panose="020B0604020202020204" pitchFamily="34" charset="0"/>
              <a:buChar char="•"/>
            </a:pPr>
            <a:r>
              <a:rPr lang="nb-NO" dirty="0"/>
              <a:t>16 Mayo 0, 13 Mayo 1, 15 Mayo 2 </a:t>
            </a:r>
            <a:r>
              <a:rPr lang="nb-NO" dirty="0" smtClean="0"/>
              <a:t>og </a:t>
            </a:r>
            <a:r>
              <a:rPr lang="nb-NO" dirty="0"/>
              <a:t>18 Mayo </a:t>
            </a:r>
            <a:r>
              <a:rPr lang="nb-NO" dirty="0" smtClean="0"/>
              <a:t>3</a:t>
            </a:r>
          </a:p>
          <a:p>
            <a:pPr lvl="1"/>
            <a:endParaRPr lang="nb-NO" dirty="0"/>
          </a:p>
          <a:p>
            <a:pPr marL="214333" indent="-214333">
              <a:buFont typeface="Arial" panose="020B0604020202020204" pitchFamily="34" charset="0"/>
              <a:buChar char="•"/>
            </a:pPr>
            <a:r>
              <a:rPr lang="nb-NO" dirty="0"/>
              <a:t>2mm </a:t>
            </a:r>
            <a:r>
              <a:rPr lang="nb-NO" dirty="0" err="1"/>
              <a:t>cut</a:t>
            </a:r>
            <a:r>
              <a:rPr lang="nb-NO" dirty="0"/>
              <a:t> </a:t>
            </a:r>
            <a:r>
              <a:rPr lang="nb-NO" dirty="0" err="1"/>
              <a:t>off</a:t>
            </a:r>
            <a:r>
              <a:rPr lang="nb-NO" dirty="0"/>
              <a:t> Mayo 0 </a:t>
            </a:r>
            <a:r>
              <a:rPr lang="nb-NO" dirty="0" smtClean="0"/>
              <a:t>og </a:t>
            </a:r>
            <a:r>
              <a:rPr lang="nb-NO" dirty="0"/>
              <a:t>1-3</a:t>
            </a:r>
          </a:p>
          <a:p>
            <a:pPr marL="214333" indent="-214333">
              <a:buFont typeface="Arial" panose="020B0604020202020204" pitchFamily="34" charset="0"/>
              <a:buChar char="•"/>
            </a:pPr>
            <a:r>
              <a:rPr lang="nb-NO" dirty="0"/>
              <a:t>3 mm </a:t>
            </a:r>
            <a:r>
              <a:rPr lang="nb-NO" dirty="0" err="1"/>
              <a:t>cut</a:t>
            </a:r>
            <a:r>
              <a:rPr lang="nb-NO" dirty="0"/>
              <a:t> </a:t>
            </a:r>
            <a:r>
              <a:rPr lang="nb-NO" dirty="0" err="1"/>
              <a:t>off</a:t>
            </a:r>
            <a:r>
              <a:rPr lang="nb-NO" dirty="0"/>
              <a:t> Mayo 0-1 </a:t>
            </a:r>
            <a:r>
              <a:rPr lang="nb-NO" dirty="0" smtClean="0"/>
              <a:t>og 2-3</a:t>
            </a:r>
            <a:endParaRPr lang="nb-NO" dirty="0"/>
          </a:p>
          <a:p>
            <a:pPr marL="214333" indent="-214333">
              <a:buFont typeface="Arial" panose="020B0604020202020204" pitchFamily="34" charset="0"/>
              <a:buChar char="•"/>
            </a:pPr>
            <a:r>
              <a:rPr lang="nb-NO" dirty="0"/>
              <a:t>4 mm </a:t>
            </a:r>
            <a:r>
              <a:rPr lang="nb-NO" dirty="0" err="1"/>
              <a:t>cut</a:t>
            </a:r>
            <a:r>
              <a:rPr lang="nb-NO" dirty="0"/>
              <a:t> </a:t>
            </a:r>
            <a:r>
              <a:rPr lang="nb-NO" dirty="0" err="1"/>
              <a:t>off</a:t>
            </a:r>
            <a:r>
              <a:rPr lang="nb-NO" dirty="0"/>
              <a:t> </a:t>
            </a:r>
            <a:r>
              <a:rPr lang="nb-NO" dirty="0" smtClean="0"/>
              <a:t>Mayo </a:t>
            </a:r>
            <a:r>
              <a:rPr lang="nb-NO" dirty="0"/>
              <a:t>0-2 </a:t>
            </a:r>
            <a:r>
              <a:rPr lang="nb-NO" dirty="0" smtClean="0"/>
              <a:t>og </a:t>
            </a:r>
            <a:r>
              <a:rPr lang="nb-NO" dirty="0"/>
              <a:t>3</a:t>
            </a:r>
          </a:p>
        </p:txBody>
      </p:sp>
      <p:sp>
        <p:nvSpPr>
          <p:cNvPr id="10" name="Tittel 1"/>
          <p:cNvSpPr>
            <a:spLocks noGrp="1"/>
          </p:cNvSpPr>
          <p:nvPr>
            <p:ph type="title"/>
          </p:nvPr>
        </p:nvSpPr>
        <p:spPr>
          <a:xfrm>
            <a:off x="323528" y="466598"/>
            <a:ext cx="4554840" cy="529217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Sykdomsaktivitet</a:t>
            </a:r>
            <a:r>
              <a:rPr lang="nb-NO" dirty="0"/>
              <a:t/>
            </a:r>
            <a:br>
              <a:rPr lang="nb-NO" dirty="0"/>
            </a:br>
            <a:r>
              <a:rPr lang="nb-NO" dirty="0" smtClean="0"/>
              <a:t>-</a:t>
            </a:r>
            <a:r>
              <a:rPr lang="nb-NO" dirty="0" smtClean="0"/>
              <a:t>Ulcerøs </a:t>
            </a:r>
            <a:r>
              <a:rPr lang="nb-NO" dirty="0" err="1" smtClean="0"/>
              <a:t>colitt</a:t>
            </a:r>
            <a:endParaRPr lang="nb-NO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9558" y="929626"/>
            <a:ext cx="3004869" cy="24933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915565"/>
            <a:ext cx="2401755" cy="25452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9557" y="903993"/>
            <a:ext cx="2490197" cy="25038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088" y="915566"/>
            <a:ext cx="2667439" cy="24981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3329" y="3774792"/>
            <a:ext cx="4243271" cy="28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9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65755" y="221653"/>
            <a:ext cx="4173683" cy="857610"/>
          </a:xfrm>
        </p:spPr>
        <p:txBody>
          <a:bodyPr/>
          <a:lstStyle/>
          <a:p>
            <a:pPr algn="l"/>
            <a:r>
              <a:rPr lang="nb-NO" dirty="0" smtClean="0">
                <a:solidFill>
                  <a:srgbClr val="FF0000"/>
                </a:solidFill>
              </a:rPr>
              <a:t>Veggtykkelse</a:t>
            </a:r>
            <a:r>
              <a:rPr lang="nb-NO" dirty="0">
                <a:solidFill>
                  <a:srgbClr val="FF0000"/>
                </a:solidFill>
              </a:rPr>
              <a:t/>
            </a:r>
            <a:br>
              <a:rPr lang="nb-NO" dirty="0">
                <a:solidFill>
                  <a:srgbClr val="FF0000"/>
                </a:solidFill>
              </a:rPr>
            </a:br>
            <a:r>
              <a:rPr lang="nb-NO" dirty="0" smtClean="0">
                <a:solidFill>
                  <a:srgbClr val="FF0000"/>
                </a:solidFill>
              </a:rPr>
              <a:t>-Gradering </a:t>
            </a:r>
            <a:r>
              <a:rPr lang="nb-NO" dirty="0" err="1" smtClean="0">
                <a:solidFill>
                  <a:srgbClr val="FF0000"/>
                </a:solidFill>
              </a:rPr>
              <a:t>Mb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dirty="0" err="1" smtClean="0">
                <a:solidFill>
                  <a:srgbClr val="FF0000"/>
                </a:solidFill>
              </a:rPr>
              <a:t>Crohn</a:t>
            </a:r>
            <a:endParaRPr lang="nb-NO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79" r="11801"/>
          <a:stretch/>
        </p:blipFill>
        <p:spPr bwMode="auto">
          <a:xfrm>
            <a:off x="5700099" y="1162475"/>
            <a:ext cx="1598816" cy="114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152" y="3608907"/>
            <a:ext cx="1582085" cy="1291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069" y="1168989"/>
            <a:ext cx="1630674" cy="132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Image47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137" y="2290095"/>
            <a:ext cx="1616778" cy="131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152" y="3608907"/>
            <a:ext cx="1584763" cy="1291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kstSylinder 4"/>
          <p:cNvSpPr txBox="1"/>
          <p:nvPr/>
        </p:nvSpPr>
        <p:spPr>
          <a:xfrm>
            <a:off x="3543141" y="1598861"/>
            <a:ext cx="1795684" cy="4692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49" dirty="0"/>
              <a:t>Lett(&lt;5mm)</a:t>
            </a:r>
            <a:endParaRPr lang="nb-NO" sz="2449" dirty="0"/>
          </a:p>
        </p:txBody>
      </p:sp>
      <p:sp>
        <p:nvSpPr>
          <p:cNvPr id="6" name="TekstSylinder 5"/>
          <p:cNvSpPr txBox="1"/>
          <p:nvPr/>
        </p:nvSpPr>
        <p:spPr>
          <a:xfrm>
            <a:off x="3154519" y="2751664"/>
            <a:ext cx="2520242" cy="4692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49" dirty="0"/>
              <a:t>Moderat(5-8mm)</a:t>
            </a:r>
            <a:endParaRPr lang="nb-NO" sz="2449" dirty="0"/>
          </a:p>
        </p:txBody>
      </p:sp>
      <p:sp>
        <p:nvSpPr>
          <p:cNvPr id="8" name="TekstSylinder 7"/>
          <p:cNvSpPr txBox="1"/>
          <p:nvPr/>
        </p:nvSpPr>
        <p:spPr>
          <a:xfrm>
            <a:off x="3350839" y="4026040"/>
            <a:ext cx="2177199" cy="4692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49" dirty="0"/>
              <a:t>Uttalt (&gt;8 mm)</a:t>
            </a:r>
            <a:endParaRPr lang="nb-NO" sz="2449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84" y="2394377"/>
            <a:ext cx="1613159" cy="1214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577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Sylinder 5"/>
          <p:cNvSpPr txBox="1"/>
          <p:nvPr/>
        </p:nvSpPr>
        <p:spPr>
          <a:xfrm>
            <a:off x="0" y="4731990"/>
            <a:ext cx="15632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50" dirty="0"/>
              <a:t>Sævik et al. 2020, JCC</a:t>
            </a:r>
          </a:p>
        </p:txBody>
      </p:sp>
      <p:sp>
        <p:nvSpPr>
          <p:cNvPr id="9" name="Tittel 1"/>
          <p:cNvSpPr>
            <a:spLocks noGrp="1"/>
          </p:cNvSpPr>
          <p:nvPr>
            <p:ph type="title"/>
          </p:nvPr>
        </p:nvSpPr>
        <p:spPr>
          <a:xfrm>
            <a:off x="323528" y="546476"/>
            <a:ext cx="3708878" cy="535360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Sykdomsaktivitet</a:t>
            </a:r>
            <a:r>
              <a:rPr lang="nb-NO" dirty="0"/>
              <a:t/>
            </a:r>
            <a:br>
              <a:rPr lang="nb-NO" dirty="0"/>
            </a:br>
            <a:r>
              <a:rPr lang="nb-NO" dirty="0" smtClean="0"/>
              <a:t>-</a:t>
            </a:r>
            <a:r>
              <a:rPr lang="nb-NO" dirty="0" err="1" smtClean="0"/>
              <a:t>Crohns</a:t>
            </a:r>
            <a:r>
              <a:rPr lang="nb-NO" dirty="0" smtClean="0"/>
              <a:t> sykdom</a:t>
            </a:r>
            <a:endParaRPr lang="nb-NO" dirty="0"/>
          </a:p>
        </p:txBody>
      </p:sp>
      <p:sp>
        <p:nvSpPr>
          <p:cNvPr id="3" name="TekstSylinder 2"/>
          <p:cNvSpPr txBox="1"/>
          <p:nvPr/>
        </p:nvSpPr>
        <p:spPr>
          <a:xfrm>
            <a:off x="4732683" y="3873443"/>
            <a:ext cx="2908168" cy="469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25" dirty="0"/>
              <a:t>SES-CD &gt;2, SUS-CD≥1</a:t>
            </a:r>
          </a:p>
          <a:p>
            <a:r>
              <a:rPr lang="nb-NO" sz="1225" dirty="0"/>
              <a:t>Sens=95, </a:t>
            </a:r>
            <a:r>
              <a:rPr lang="nb-NO" sz="1225" dirty="0" err="1"/>
              <a:t>Spec</a:t>
            </a:r>
            <a:r>
              <a:rPr lang="nb-NO" sz="1225" dirty="0"/>
              <a:t>=70  for </a:t>
            </a:r>
            <a:r>
              <a:rPr lang="nb-NO" sz="1225" dirty="0" err="1"/>
              <a:t>disease</a:t>
            </a:r>
            <a:r>
              <a:rPr lang="nb-NO" sz="1225" dirty="0"/>
              <a:t> </a:t>
            </a:r>
            <a:r>
              <a:rPr lang="nb-NO" sz="1225" dirty="0" err="1"/>
              <a:t>activity</a:t>
            </a:r>
            <a:endParaRPr lang="nb-NO" sz="1225" dirty="0"/>
          </a:p>
        </p:txBody>
      </p:sp>
      <p:graphicFrame>
        <p:nvGraphicFramePr>
          <p:cNvPr id="12" name="Table 7">
            <a:extLst>
              <a:ext uri="{FF2B5EF4-FFF2-40B4-BE49-F238E27FC236}">
                <a16:creationId xmlns:a16="http://schemas.microsoft.com/office/drawing/2014/main" id="{B98E7CE4-8150-40E6-8F0D-A0F10B0719D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629092" y="1627457"/>
          <a:ext cx="3117877" cy="170688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296804">
                  <a:extLst>
                    <a:ext uri="{9D8B030D-6E8A-4147-A177-3AD203B41FA5}">
                      <a16:colId xmlns:a16="http://schemas.microsoft.com/office/drawing/2014/main" val="3546586080"/>
                    </a:ext>
                  </a:extLst>
                </a:gridCol>
                <a:gridCol w="1122436">
                  <a:extLst>
                    <a:ext uri="{9D8B030D-6E8A-4147-A177-3AD203B41FA5}">
                      <a16:colId xmlns:a16="http://schemas.microsoft.com/office/drawing/2014/main" val="10185954"/>
                    </a:ext>
                  </a:extLst>
                </a:gridCol>
                <a:gridCol w="698637">
                  <a:extLst>
                    <a:ext uri="{9D8B030D-6E8A-4147-A177-3AD203B41FA5}">
                      <a16:colId xmlns:a16="http://schemas.microsoft.com/office/drawing/2014/main" val="1075371484"/>
                    </a:ext>
                  </a:extLst>
                </a:gridCol>
              </a:tblGrid>
              <a:tr h="414764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Variable</a:t>
                      </a:r>
                    </a:p>
                  </a:txBody>
                  <a:tcPr marL="51441" marR="5144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Spearman</a:t>
                      </a:r>
                    </a:p>
                  </a:txBody>
                  <a:tcPr marL="51441" marR="5144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ICC</a:t>
                      </a:r>
                    </a:p>
                  </a:txBody>
                  <a:tcPr marL="51441" marR="5144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3232129"/>
                  </a:ext>
                </a:extLst>
              </a:tr>
              <a:tr h="414764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j-lt"/>
                        </a:rPr>
                        <a:t>Activity index</a:t>
                      </a:r>
                      <a:endParaRPr lang="nb-NO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41" marR="5144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j-lt"/>
                        </a:rPr>
                        <a:t>0.91</a:t>
                      </a:r>
                      <a:endParaRPr lang="nb-NO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41" marR="5144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j-lt"/>
                        </a:rPr>
                        <a:t>0.90</a:t>
                      </a:r>
                      <a:endParaRPr lang="nb-NO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41" marR="5144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693434378"/>
                  </a:ext>
                </a:extLst>
              </a:tr>
              <a:tr h="414764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j-lt"/>
                        </a:rPr>
                        <a:t>BWT</a:t>
                      </a:r>
                      <a:endParaRPr lang="nb-NO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41" marR="5144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j-lt"/>
                        </a:rPr>
                        <a:t>0.92</a:t>
                      </a:r>
                      <a:endParaRPr lang="nb-NO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41" marR="5144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j-lt"/>
                        </a:rPr>
                        <a:t>0.91</a:t>
                      </a:r>
                      <a:endParaRPr lang="nb-NO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41" marR="51441" marT="0" marB="0" anchor="ctr"/>
                </a:tc>
                <a:extLst>
                  <a:ext uri="{0D108BD9-81ED-4DB2-BD59-A6C34878D82A}">
                    <a16:rowId xmlns:a16="http://schemas.microsoft.com/office/drawing/2014/main" val="960351538"/>
                  </a:ext>
                </a:extLst>
              </a:tr>
              <a:tr h="414764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effectLst/>
                          <a:latin typeface="+mj-lt"/>
                        </a:rPr>
                        <a:t>Color</a:t>
                      </a:r>
                      <a:r>
                        <a:rPr lang="en-GB" sz="1400" dirty="0">
                          <a:effectLst/>
                          <a:latin typeface="+mj-lt"/>
                        </a:rPr>
                        <a:t> Doppler </a:t>
                      </a:r>
                      <a:endParaRPr lang="nb-NO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41" marR="5144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j-lt"/>
                        </a:rPr>
                        <a:t>0.86</a:t>
                      </a:r>
                      <a:endParaRPr lang="nb-NO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41" marR="51441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j-lt"/>
                        </a:rPr>
                        <a:t>0.85</a:t>
                      </a:r>
                      <a:endParaRPr lang="nb-NO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41" marR="51441" marT="0" marB="0" anchor="ctr"/>
                </a:tc>
                <a:extLst>
                  <a:ext uri="{0D108BD9-81ED-4DB2-BD59-A6C34878D82A}">
                    <a16:rowId xmlns:a16="http://schemas.microsoft.com/office/drawing/2014/main" val="2103700142"/>
                  </a:ext>
                </a:extLst>
              </a:tr>
            </a:tbl>
          </a:graphicData>
        </a:graphic>
      </p:graphicFrame>
      <p:sp>
        <p:nvSpPr>
          <p:cNvPr id="5" name="TekstSylinder 4"/>
          <p:cNvSpPr txBox="1"/>
          <p:nvPr/>
        </p:nvSpPr>
        <p:spPr>
          <a:xfrm>
            <a:off x="4679779" y="3499500"/>
            <a:ext cx="2924198" cy="2808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25" dirty="0" err="1"/>
              <a:t>Interobserver</a:t>
            </a:r>
            <a:r>
              <a:rPr lang="nb-NO" sz="1225" dirty="0"/>
              <a:t> for score and parameters</a:t>
            </a:r>
            <a:endParaRPr lang="nb-NO" sz="1225" dirty="0"/>
          </a:p>
        </p:txBody>
      </p:sp>
      <p:sp>
        <p:nvSpPr>
          <p:cNvPr id="11" name="TekstSylinder 10"/>
          <p:cNvSpPr txBox="1"/>
          <p:nvPr/>
        </p:nvSpPr>
        <p:spPr>
          <a:xfrm flipH="1">
            <a:off x="323527" y="1203598"/>
            <a:ext cx="38164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33" indent="-214333">
              <a:buFont typeface="Arial" panose="020B0604020202020204" pitchFamily="34" charset="0"/>
              <a:buChar char="•"/>
            </a:pPr>
            <a:r>
              <a:rPr lang="nb-NO" sz="1600" dirty="0" err="1"/>
              <a:t>Crohns</a:t>
            </a:r>
            <a:r>
              <a:rPr lang="nb-NO" sz="1600" dirty="0"/>
              <a:t> </a:t>
            </a:r>
            <a:r>
              <a:rPr lang="nb-NO" sz="1600" dirty="0" err="1"/>
              <a:t>patients</a:t>
            </a:r>
            <a:r>
              <a:rPr lang="nb-NO" sz="1600" dirty="0"/>
              <a:t> </a:t>
            </a:r>
            <a:r>
              <a:rPr lang="nb-NO" sz="1600" dirty="0" err="1"/>
              <a:t>recieving</a:t>
            </a:r>
            <a:r>
              <a:rPr lang="nb-NO" sz="1600" dirty="0"/>
              <a:t> </a:t>
            </a:r>
            <a:r>
              <a:rPr lang="nb-NO" sz="1600" dirty="0" err="1"/>
              <a:t>ileocolonoscopy</a:t>
            </a:r>
            <a:endParaRPr lang="nb-NO" sz="1600" dirty="0"/>
          </a:p>
          <a:p>
            <a:pPr marL="214333" indent="-214333">
              <a:buFont typeface="Arial" panose="020B0604020202020204" pitchFamily="34" charset="0"/>
              <a:buChar char="•"/>
            </a:pPr>
            <a:r>
              <a:rPr lang="nb-NO" sz="1600" dirty="0"/>
              <a:t>7 parameters: </a:t>
            </a:r>
            <a:r>
              <a:rPr lang="nb-NO" sz="1600" dirty="0" err="1"/>
              <a:t>wall</a:t>
            </a:r>
            <a:r>
              <a:rPr lang="nb-NO" sz="1600" dirty="0"/>
              <a:t> </a:t>
            </a:r>
            <a:r>
              <a:rPr lang="nb-NO" sz="1600" dirty="0" err="1"/>
              <a:t>thickness</a:t>
            </a:r>
            <a:r>
              <a:rPr lang="nb-NO" sz="1600" dirty="0"/>
              <a:t>, </a:t>
            </a:r>
            <a:r>
              <a:rPr lang="nb-NO" sz="1600" dirty="0" err="1"/>
              <a:t>colour</a:t>
            </a:r>
            <a:r>
              <a:rPr lang="nb-NO" sz="1600" dirty="0"/>
              <a:t> Doppler, </a:t>
            </a:r>
            <a:r>
              <a:rPr lang="nb-NO" sz="1600" dirty="0" err="1"/>
              <a:t>stratification</a:t>
            </a:r>
            <a:r>
              <a:rPr lang="nb-NO" sz="1600" dirty="0"/>
              <a:t>, </a:t>
            </a:r>
            <a:r>
              <a:rPr lang="nb-NO" sz="1600" dirty="0" err="1"/>
              <a:t>fatty</a:t>
            </a:r>
            <a:r>
              <a:rPr lang="nb-NO" sz="1600" dirty="0"/>
              <a:t> </a:t>
            </a:r>
            <a:r>
              <a:rPr lang="nb-NO" sz="1600" dirty="0" err="1"/>
              <a:t>wrapping</a:t>
            </a:r>
            <a:r>
              <a:rPr lang="nb-NO" sz="1600" dirty="0"/>
              <a:t>, </a:t>
            </a:r>
            <a:r>
              <a:rPr lang="nb-NO" sz="1600" dirty="0" err="1"/>
              <a:t>length</a:t>
            </a:r>
            <a:r>
              <a:rPr lang="nb-NO" sz="1600" dirty="0"/>
              <a:t> </a:t>
            </a:r>
            <a:r>
              <a:rPr lang="nb-NO" sz="1600" dirty="0" err="1"/>
              <a:t>of</a:t>
            </a:r>
            <a:r>
              <a:rPr lang="nb-NO" sz="1600" dirty="0"/>
              <a:t> </a:t>
            </a:r>
            <a:r>
              <a:rPr lang="nb-NO" sz="1600" dirty="0" err="1"/>
              <a:t>affection</a:t>
            </a:r>
            <a:r>
              <a:rPr lang="nb-NO" sz="1600" dirty="0"/>
              <a:t>, </a:t>
            </a:r>
            <a:r>
              <a:rPr lang="nb-NO" sz="1600" dirty="0" err="1"/>
              <a:t>stenosis</a:t>
            </a:r>
            <a:r>
              <a:rPr lang="nb-NO" sz="1600" dirty="0"/>
              <a:t>, </a:t>
            </a:r>
            <a:r>
              <a:rPr lang="nb-NO" sz="1600" dirty="0" err="1"/>
              <a:t>fistula</a:t>
            </a:r>
            <a:endParaRPr lang="nb-NO" sz="1600" dirty="0"/>
          </a:p>
          <a:p>
            <a:pPr marL="214333" indent="-214333">
              <a:buFont typeface="Arial" panose="020B0604020202020204" pitchFamily="34" charset="0"/>
              <a:buChar char="•"/>
            </a:pPr>
            <a:r>
              <a:rPr lang="nb-NO" sz="1600" dirty="0"/>
              <a:t>40 </a:t>
            </a:r>
            <a:r>
              <a:rPr lang="nb-NO" sz="1600" dirty="0" err="1"/>
              <a:t>patients</a:t>
            </a:r>
            <a:r>
              <a:rPr lang="nb-NO" sz="1600" dirty="0"/>
              <a:t> in </a:t>
            </a:r>
            <a:r>
              <a:rPr lang="nb-NO" sz="1600" dirty="0" err="1"/>
              <a:t>development</a:t>
            </a:r>
            <a:r>
              <a:rPr lang="nb-NO" sz="1600" dirty="0"/>
              <a:t> </a:t>
            </a:r>
            <a:r>
              <a:rPr lang="nb-NO" sz="1600" dirty="0" err="1"/>
              <a:t>cohort</a:t>
            </a:r>
            <a:endParaRPr lang="nb-NO" sz="1600" dirty="0"/>
          </a:p>
          <a:p>
            <a:pPr marL="214333" indent="-214333">
              <a:buFont typeface="Arial" panose="020B0604020202020204" pitchFamily="34" charset="0"/>
              <a:buChar char="•"/>
            </a:pPr>
            <a:r>
              <a:rPr lang="nb-NO" sz="1600" dirty="0"/>
              <a:t>124 </a:t>
            </a:r>
            <a:r>
              <a:rPr lang="nb-NO" sz="1600" dirty="0" err="1"/>
              <a:t>patients</a:t>
            </a:r>
            <a:r>
              <a:rPr lang="nb-NO" sz="1600" dirty="0"/>
              <a:t> in </a:t>
            </a:r>
            <a:r>
              <a:rPr lang="nb-NO" sz="1600" dirty="0" err="1"/>
              <a:t>validation</a:t>
            </a:r>
            <a:r>
              <a:rPr lang="nb-NO" sz="1600" dirty="0"/>
              <a:t> </a:t>
            </a:r>
            <a:r>
              <a:rPr lang="nb-NO" sz="1600" dirty="0" err="1"/>
              <a:t>cohort</a:t>
            </a:r>
            <a:r>
              <a:rPr lang="nb-NO" sz="1600" dirty="0"/>
              <a:t>.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092" y="833806"/>
            <a:ext cx="3123726" cy="3056085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221" y="1203598"/>
            <a:ext cx="3786817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28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73160" y="266714"/>
            <a:ext cx="5077309" cy="857610"/>
          </a:xfrm>
        </p:spPr>
        <p:txBody>
          <a:bodyPr>
            <a:noAutofit/>
          </a:bodyPr>
          <a:lstStyle/>
          <a:p>
            <a:pPr algn="l"/>
            <a:r>
              <a:rPr lang="nb-NO" dirty="0" err="1" smtClean="0">
                <a:solidFill>
                  <a:srgbClr val="FF0000"/>
                </a:solidFill>
              </a:rPr>
              <a:t>Vegglag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dirty="0" err="1" smtClean="0">
                <a:solidFill>
                  <a:srgbClr val="FF0000"/>
                </a:solidFill>
              </a:rPr>
              <a:t>Mb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dirty="0" err="1" smtClean="0">
                <a:solidFill>
                  <a:srgbClr val="FF0000"/>
                </a:solidFill>
              </a:rPr>
              <a:t>Crohn</a:t>
            </a:r>
            <a:r>
              <a:rPr lang="nb-NO" dirty="0" smtClean="0">
                <a:solidFill>
                  <a:srgbClr val="FF0000"/>
                </a:solidFill>
              </a:rPr>
              <a:t/>
            </a:r>
            <a:br>
              <a:rPr lang="nb-NO" dirty="0" smtClean="0">
                <a:solidFill>
                  <a:srgbClr val="FF0000"/>
                </a:solidFill>
              </a:rPr>
            </a:br>
            <a:r>
              <a:rPr lang="nb-NO" dirty="0" smtClean="0">
                <a:solidFill>
                  <a:srgbClr val="FF0000"/>
                </a:solidFill>
              </a:rPr>
              <a:t>-Fibrose </a:t>
            </a:r>
            <a:r>
              <a:rPr lang="nb-NO" dirty="0" err="1" smtClean="0">
                <a:solidFill>
                  <a:srgbClr val="FF0000"/>
                </a:solidFill>
              </a:rPr>
              <a:t>vs</a:t>
            </a:r>
            <a:r>
              <a:rPr lang="nb-NO" dirty="0" smtClean="0">
                <a:solidFill>
                  <a:srgbClr val="FF0000"/>
                </a:solidFill>
              </a:rPr>
              <a:t> inflammasjon</a:t>
            </a:r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3520" y="1337509"/>
            <a:ext cx="5254569" cy="324340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49263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1413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/>
            <a:r>
              <a:rPr lang="en-GB" sz="1800" kern="0" dirty="0"/>
              <a:t>20 </a:t>
            </a:r>
            <a:r>
              <a:rPr lang="en-GB" sz="1800" kern="0" dirty="0" err="1"/>
              <a:t>pasienter</a:t>
            </a:r>
            <a:r>
              <a:rPr lang="en-GB" sz="1800" kern="0" dirty="0"/>
              <a:t> </a:t>
            </a:r>
            <a:r>
              <a:rPr lang="en-GB" sz="1800" kern="0" dirty="0" err="1"/>
              <a:t>operert</a:t>
            </a:r>
            <a:r>
              <a:rPr lang="en-GB" sz="1800" kern="0" dirty="0"/>
              <a:t> </a:t>
            </a:r>
            <a:r>
              <a:rPr lang="en-GB" sz="1800" kern="0" dirty="0" err="1"/>
              <a:t>pga</a:t>
            </a:r>
            <a:r>
              <a:rPr lang="en-GB" sz="1800" kern="0" dirty="0"/>
              <a:t> </a:t>
            </a:r>
            <a:r>
              <a:rPr lang="en-GB" sz="1800" kern="0" dirty="0" err="1"/>
              <a:t>stenose</a:t>
            </a:r>
            <a:r>
              <a:rPr lang="en-GB" sz="1800" kern="0" dirty="0"/>
              <a:t> </a:t>
            </a:r>
            <a:r>
              <a:rPr lang="en-GB" sz="1800" kern="0" dirty="0" err="1"/>
              <a:t>eller</a:t>
            </a:r>
            <a:r>
              <a:rPr lang="en-GB" sz="1800" kern="0" dirty="0"/>
              <a:t> </a:t>
            </a:r>
            <a:r>
              <a:rPr lang="en-GB" sz="1800" kern="0" dirty="0" err="1"/>
              <a:t>behandlingsrefraktær</a:t>
            </a:r>
            <a:r>
              <a:rPr lang="en-GB" sz="1800" kern="0" dirty="0"/>
              <a:t> </a:t>
            </a:r>
            <a:r>
              <a:rPr lang="en-GB" sz="1800" kern="0" dirty="0" err="1"/>
              <a:t>Crohns</a:t>
            </a:r>
            <a:r>
              <a:rPr lang="en-GB" sz="1800" kern="0" dirty="0"/>
              <a:t> </a:t>
            </a:r>
            <a:r>
              <a:rPr lang="en-GB" sz="1800" kern="0" dirty="0" err="1" smtClean="0"/>
              <a:t>sykdom</a:t>
            </a:r>
            <a:endParaRPr lang="en-GB" sz="1800" kern="0" dirty="0" smtClean="0"/>
          </a:p>
          <a:p>
            <a:pPr indent="0"/>
            <a:r>
              <a:rPr lang="en-GB" sz="1800" kern="0" dirty="0" smtClean="0"/>
              <a:t>19 </a:t>
            </a:r>
            <a:r>
              <a:rPr lang="en-GB" sz="1800" kern="0" dirty="0" err="1"/>
              <a:t>pasienter</a:t>
            </a:r>
            <a:r>
              <a:rPr lang="en-GB" sz="1800" kern="0" dirty="0"/>
              <a:t> med </a:t>
            </a:r>
            <a:r>
              <a:rPr lang="en-GB" sz="1800" kern="0" dirty="0" err="1"/>
              <a:t>medisinsk</a:t>
            </a:r>
            <a:r>
              <a:rPr lang="en-GB" sz="1800" kern="0" dirty="0"/>
              <a:t> </a:t>
            </a:r>
            <a:r>
              <a:rPr lang="en-GB" sz="1800" kern="0" dirty="0" err="1"/>
              <a:t>behandling</a:t>
            </a:r>
            <a:r>
              <a:rPr lang="en-GB" sz="1800" kern="0" dirty="0"/>
              <a:t> for </a:t>
            </a:r>
            <a:r>
              <a:rPr lang="en-GB" sz="1800" kern="0" dirty="0" err="1"/>
              <a:t>en</a:t>
            </a:r>
            <a:r>
              <a:rPr lang="en-GB" sz="1800" kern="0" dirty="0"/>
              <a:t> </a:t>
            </a:r>
            <a:r>
              <a:rPr lang="en-GB" sz="1800" kern="0" dirty="0" err="1"/>
              <a:t>akutt</a:t>
            </a:r>
            <a:r>
              <a:rPr lang="en-GB" sz="1800" kern="0" dirty="0"/>
              <a:t> </a:t>
            </a:r>
            <a:r>
              <a:rPr lang="en-GB" sz="1800" kern="0" dirty="0" err="1" smtClean="0"/>
              <a:t>forverring</a:t>
            </a:r>
            <a:endParaRPr lang="en-GB" sz="1800" kern="0" dirty="0" smtClean="0"/>
          </a:p>
          <a:p>
            <a:pPr indent="0"/>
            <a:r>
              <a:rPr lang="en-GB" sz="1800" kern="0" dirty="0" smtClean="0"/>
              <a:t>30 </a:t>
            </a:r>
            <a:r>
              <a:rPr lang="en-GB" sz="1800" kern="0" dirty="0" err="1"/>
              <a:t>friske</a:t>
            </a:r>
            <a:r>
              <a:rPr lang="en-GB" sz="1800" kern="0" dirty="0"/>
              <a:t> </a:t>
            </a:r>
            <a:r>
              <a:rPr lang="en-GB" sz="1800" kern="0" dirty="0" err="1"/>
              <a:t>frivillige</a:t>
            </a:r>
            <a:endParaRPr lang="en-GB" sz="1800" kern="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076" y="2918290"/>
            <a:ext cx="2420974" cy="189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1"/>
          <p:cNvSpPr txBox="1"/>
          <p:nvPr/>
        </p:nvSpPr>
        <p:spPr>
          <a:xfrm>
            <a:off x="6156176" y="4609467"/>
            <a:ext cx="2554794" cy="25776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nb-NO" sz="1225" dirty="0"/>
              <a:t>Tykkelse av </a:t>
            </a:r>
            <a:r>
              <a:rPr lang="nb-NO" sz="1225" dirty="0" err="1"/>
              <a:t>vegglag</a:t>
            </a:r>
            <a:r>
              <a:rPr lang="nb-NO" sz="1225" dirty="0"/>
              <a:t> mot gruppe</a:t>
            </a:r>
            <a:endParaRPr lang="nb-NO" sz="1225" dirty="0"/>
          </a:p>
        </p:txBody>
      </p:sp>
      <p:cxnSp>
        <p:nvCxnSpPr>
          <p:cNvPr id="9" name="Straight Connector 5"/>
          <p:cNvCxnSpPr/>
          <p:nvPr/>
        </p:nvCxnSpPr>
        <p:spPr>
          <a:xfrm flipV="1">
            <a:off x="6518689" y="3134277"/>
            <a:ext cx="877007" cy="30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8"/>
          <p:cNvCxnSpPr/>
          <p:nvPr/>
        </p:nvCxnSpPr>
        <p:spPr>
          <a:xfrm>
            <a:off x="6883001" y="3363838"/>
            <a:ext cx="9293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22"/>
          <p:cNvSpPr txBox="1"/>
          <p:nvPr/>
        </p:nvSpPr>
        <p:spPr>
          <a:xfrm>
            <a:off x="6712249" y="2876516"/>
            <a:ext cx="780564" cy="25776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nb-NO" sz="1225" dirty="0"/>
              <a:t>P=0,005</a:t>
            </a:r>
            <a:endParaRPr lang="nb-NO" sz="1225" dirty="0"/>
          </a:p>
        </p:txBody>
      </p:sp>
      <p:sp>
        <p:nvSpPr>
          <p:cNvPr id="12" name="TextBox 23"/>
          <p:cNvSpPr txBox="1"/>
          <p:nvPr/>
        </p:nvSpPr>
        <p:spPr>
          <a:xfrm>
            <a:off x="6914491" y="3377237"/>
            <a:ext cx="860144" cy="25776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nb-NO" sz="1225" dirty="0"/>
              <a:t>p=&lt;0,001</a:t>
            </a:r>
            <a:endParaRPr lang="nb-NO" sz="1225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366" y="266714"/>
            <a:ext cx="2844660" cy="2393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2"/>
          <p:cNvSpPr txBox="1"/>
          <p:nvPr/>
        </p:nvSpPr>
        <p:spPr>
          <a:xfrm>
            <a:off x="5541979" y="2618755"/>
            <a:ext cx="3276047" cy="25776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nb-NO" sz="1225" dirty="0"/>
              <a:t>Relativ tykkelse av </a:t>
            </a:r>
            <a:r>
              <a:rPr lang="nb-NO" sz="1225" dirty="0" err="1"/>
              <a:t>submukosa</a:t>
            </a:r>
            <a:r>
              <a:rPr lang="nb-NO" sz="1225" dirty="0"/>
              <a:t> mot gruppe.</a:t>
            </a:r>
            <a:endParaRPr lang="nb-NO" sz="1225" dirty="0"/>
          </a:p>
        </p:txBody>
      </p:sp>
      <p:sp>
        <p:nvSpPr>
          <p:cNvPr id="17" name="TextBox 3"/>
          <p:cNvSpPr txBox="1"/>
          <p:nvPr/>
        </p:nvSpPr>
        <p:spPr>
          <a:xfrm>
            <a:off x="7303341" y="582710"/>
            <a:ext cx="730006" cy="257761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r>
              <a:rPr lang="nb-NO" sz="1225" dirty="0"/>
              <a:t>P=0,027</a:t>
            </a:r>
            <a:endParaRPr lang="nb-NO" sz="1225" dirty="0"/>
          </a:p>
        </p:txBody>
      </p:sp>
      <p:sp>
        <p:nvSpPr>
          <p:cNvPr id="21" name="TekstSylinder 20"/>
          <p:cNvSpPr txBox="1"/>
          <p:nvPr/>
        </p:nvSpPr>
        <p:spPr>
          <a:xfrm>
            <a:off x="16966" y="4816951"/>
            <a:ext cx="1457450" cy="2808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25" dirty="0"/>
              <a:t>Nylund et al. 2013</a:t>
            </a:r>
            <a:endParaRPr lang="nb-NO" sz="1225" dirty="0"/>
          </a:p>
        </p:txBody>
      </p:sp>
    </p:spTree>
    <p:extLst>
      <p:ext uri="{BB962C8B-B14F-4D97-AF65-F5344CB8AC3E}">
        <p14:creationId xmlns:p14="http://schemas.microsoft.com/office/powerpoint/2010/main" val="229862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23528" y="267494"/>
            <a:ext cx="8352928" cy="857610"/>
          </a:xfrm>
        </p:spPr>
        <p:txBody>
          <a:bodyPr/>
          <a:lstStyle/>
          <a:p>
            <a:pPr algn="l"/>
            <a:r>
              <a:rPr lang="nb-NO" dirty="0" smtClean="0">
                <a:solidFill>
                  <a:srgbClr val="FF0000"/>
                </a:solidFill>
              </a:rPr>
              <a:t>Komplikasjoner </a:t>
            </a:r>
            <a:r>
              <a:rPr lang="nb-NO" dirty="0" err="1" smtClean="0">
                <a:solidFill>
                  <a:srgbClr val="FF0000"/>
                </a:solidFill>
              </a:rPr>
              <a:t>Mb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dirty="0" err="1" smtClean="0">
                <a:solidFill>
                  <a:srgbClr val="FF0000"/>
                </a:solidFill>
              </a:rPr>
              <a:t>Crohn</a:t>
            </a:r>
            <a:r>
              <a:rPr lang="nb-NO" dirty="0" smtClean="0">
                <a:solidFill>
                  <a:srgbClr val="FF0000"/>
                </a:solidFill>
              </a:rPr>
              <a:t/>
            </a:r>
            <a:br>
              <a:rPr lang="nb-NO" dirty="0" smtClean="0">
                <a:solidFill>
                  <a:srgbClr val="FF0000"/>
                </a:solidFill>
              </a:rPr>
            </a:br>
            <a:r>
              <a:rPr lang="nb-NO" dirty="0" smtClean="0">
                <a:solidFill>
                  <a:srgbClr val="FF0000"/>
                </a:solidFill>
              </a:rPr>
              <a:t>-Strikturer/stenoser</a:t>
            </a:r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787015" y="4403063"/>
            <a:ext cx="5593198" cy="59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nb-NO" altLang="nb-NO" sz="1633" dirty="0"/>
              <a:t>«Klassisk stenose» i terminale </a:t>
            </a:r>
            <a:r>
              <a:rPr lang="nb-NO" altLang="nb-NO" sz="1633" dirty="0" err="1"/>
              <a:t>ileum</a:t>
            </a:r>
            <a:r>
              <a:rPr lang="nb-NO" altLang="nb-NO" sz="1633" dirty="0"/>
              <a:t> med </a:t>
            </a:r>
            <a:r>
              <a:rPr lang="nb-NO" altLang="nb-NO" sz="1633" dirty="0" err="1"/>
              <a:t>prestenotisk</a:t>
            </a:r>
            <a:r>
              <a:rPr lang="nb-NO" altLang="nb-NO" sz="1633" dirty="0"/>
              <a:t> </a:t>
            </a:r>
            <a:r>
              <a:rPr lang="nb-NO" altLang="nb-NO" sz="1633" dirty="0" smtClean="0"/>
              <a:t>dilatasjon</a:t>
            </a:r>
          </a:p>
          <a:p>
            <a:r>
              <a:rPr lang="nb-NO" altLang="nb-NO" sz="1633" dirty="0" smtClean="0"/>
              <a:t>(Rød pil mot stenose.)</a:t>
            </a:r>
            <a:endParaRPr lang="nb-NO" altLang="nb-NO" sz="1633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343" y="1542891"/>
            <a:ext cx="5020543" cy="2792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il venstre 2"/>
          <p:cNvSpPr/>
          <p:nvPr/>
        </p:nvSpPr>
        <p:spPr>
          <a:xfrm>
            <a:off x="3923928" y="2283718"/>
            <a:ext cx="420434" cy="2832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037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23528" y="319588"/>
            <a:ext cx="7848872" cy="857610"/>
          </a:xfrm>
        </p:spPr>
        <p:txBody>
          <a:bodyPr/>
          <a:lstStyle/>
          <a:p>
            <a:pPr algn="l"/>
            <a:r>
              <a:rPr lang="nb-NO" dirty="0" smtClean="0">
                <a:solidFill>
                  <a:srgbClr val="FF0000"/>
                </a:solidFill>
              </a:rPr>
              <a:t>Komplikasjoner </a:t>
            </a:r>
            <a:r>
              <a:rPr lang="nb-NO" dirty="0" err="1" smtClean="0">
                <a:solidFill>
                  <a:srgbClr val="FF0000"/>
                </a:solidFill>
              </a:rPr>
              <a:t>Mb</a:t>
            </a:r>
            <a:r>
              <a:rPr lang="nb-NO" dirty="0" smtClean="0">
                <a:solidFill>
                  <a:srgbClr val="FF0000"/>
                </a:solidFill>
              </a:rPr>
              <a:t>. </a:t>
            </a:r>
            <a:r>
              <a:rPr lang="nb-NO" dirty="0" err="1" smtClean="0">
                <a:solidFill>
                  <a:srgbClr val="FF0000"/>
                </a:solidFill>
              </a:rPr>
              <a:t>Crohn</a:t>
            </a:r>
            <a:r>
              <a:rPr lang="nb-NO" dirty="0" smtClean="0">
                <a:solidFill>
                  <a:srgbClr val="FF0000"/>
                </a:solidFill>
              </a:rPr>
              <a:t/>
            </a:r>
            <a:br>
              <a:rPr lang="nb-NO" dirty="0" smtClean="0">
                <a:solidFill>
                  <a:srgbClr val="FF0000"/>
                </a:solidFill>
              </a:rPr>
            </a:br>
            <a:r>
              <a:rPr lang="nb-NO" dirty="0" smtClean="0">
                <a:solidFill>
                  <a:srgbClr val="FF0000"/>
                </a:solidFill>
              </a:rPr>
              <a:t>-Stenose</a:t>
            </a:r>
            <a:endParaRPr lang="nb-NO" dirty="0">
              <a:solidFill>
                <a:srgbClr val="FF0000"/>
              </a:solidFill>
            </a:endParaRP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706" y="1347614"/>
            <a:ext cx="5049359" cy="2808312"/>
          </a:xfrm>
          <a:prstGeom prst="rect">
            <a:avLst/>
          </a:prstGeom>
        </p:spPr>
      </p:pic>
      <p:sp>
        <p:nvSpPr>
          <p:cNvPr id="9" name="TekstSylinder 8"/>
          <p:cNvSpPr txBox="1"/>
          <p:nvPr/>
        </p:nvSpPr>
        <p:spPr>
          <a:xfrm>
            <a:off x="2699792" y="4155926"/>
            <a:ext cx="3958135" cy="2808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25" dirty="0"/>
              <a:t>Stenose uten </a:t>
            </a:r>
            <a:r>
              <a:rPr lang="nb-NO" sz="1225" dirty="0" err="1"/>
              <a:t>prestenotisk</a:t>
            </a:r>
            <a:r>
              <a:rPr lang="nb-NO" sz="1225" dirty="0"/>
              <a:t> dilatasjon i terminale </a:t>
            </a:r>
            <a:r>
              <a:rPr lang="nb-NO" sz="1225" dirty="0" err="1"/>
              <a:t>ileum</a:t>
            </a:r>
            <a:r>
              <a:rPr lang="nb-NO" sz="1225" dirty="0"/>
              <a:t> </a:t>
            </a:r>
            <a:endParaRPr lang="nb-NO" sz="1225" dirty="0"/>
          </a:p>
        </p:txBody>
      </p:sp>
    </p:spTree>
    <p:extLst>
      <p:ext uri="{BB962C8B-B14F-4D97-AF65-F5344CB8AC3E}">
        <p14:creationId xmlns:p14="http://schemas.microsoft.com/office/powerpoint/2010/main" val="193674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23528" y="244459"/>
            <a:ext cx="7534845" cy="857610"/>
          </a:xfrm>
        </p:spPr>
        <p:txBody>
          <a:bodyPr/>
          <a:lstStyle/>
          <a:p>
            <a:pPr algn="l"/>
            <a:r>
              <a:rPr lang="nb-NO" dirty="0" smtClean="0">
                <a:solidFill>
                  <a:srgbClr val="FF0000"/>
                </a:solidFill>
              </a:rPr>
              <a:t>Komplikasjoner</a:t>
            </a:r>
            <a:br>
              <a:rPr lang="nb-NO" dirty="0" smtClean="0">
                <a:solidFill>
                  <a:srgbClr val="FF0000"/>
                </a:solidFill>
              </a:rPr>
            </a:br>
            <a:r>
              <a:rPr lang="nb-NO" dirty="0" smtClean="0">
                <a:solidFill>
                  <a:srgbClr val="FF0000"/>
                </a:solidFill>
              </a:rPr>
              <a:t>-Abscesser og infiltrater</a:t>
            </a:r>
            <a:endParaRPr lang="nb-NO" dirty="0">
              <a:solidFill>
                <a:srgbClr val="FF0000"/>
              </a:solidFill>
            </a:endParaRPr>
          </a:p>
        </p:txBody>
      </p:sp>
      <p:pic>
        <p:nvPicPr>
          <p:cNvPr id="8194" name="Picture 2" descr="E:\Illustrasjoner\K77cdabsess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7614"/>
            <a:ext cx="3168352" cy="258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12358"/>
            <a:ext cx="3207985" cy="2621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kstSylinder 4"/>
          <p:cNvSpPr txBox="1"/>
          <p:nvPr/>
        </p:nvSpPr>
        <p:spPr>
          <a:xfrm>
            <a:off x="467544" y="3933494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Abscess som kommuniserer til tarm via sinus</a:t>
            </a:r>
            <a:endParaRPr lang="nb-NO" dirty="0"/>
          </a:p>
        </p:txBody>
      </p:sp>
      <p:sp>
        <p:nvSpPr>
          <p:cNvPr id="6" name="TekstSylinder 5"/>
          <p:cNvSpPr txBox="1"/>
          <p:nvPr/>
        </p:nvSpPr>
        <p:spPr>
          <a:xfrm>
            <a:off x="4775751" y="3933494"/>
            <a:ext cx="4355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I et annet plan sees gassinnhold i abscesshulen mer tydelig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4384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63951" y="294392"/>
            <a:ext cx="7200800" cy="857610"/>
          </a:xfrm>
        </p:spPr>
        <p:txBody>
          <a:bodyPr/>
          <a:lstStyle/>
          <a:p>
            <a:pPr algn="l"/>
            <a:r>
              <a:rPr lang="nb-NO" dirty="0" smtClean="0">
                <a:solidFill>
                  <a:srgbClr val="FF0000"/>
                </a:solidFill>
              </a:rPr>
              <a:t>Komplikasjoner </a:t>
            </a:r>
            <a:r>
              <a:rPr lang="nb-NO" dirty="0" err="1" smtClean="0">
                <a:solidFill>
                  <a:srgbClr val="FF0000"/>
                </a:solidFill>
              </a:rPr>
              <a:t>Mb</a:t>
            </a:r>
            <a:r>
              <a:rPr lang="nb-NO" dirty="0" smtClean="0">
                <a:solidFill>
                  <a:srgbClr val="FF0000"/>
                </a:solidFill>
              </a:rPr>
              <a:t>. </a:t>
            </a:r>
            <a:r>
              <a:rPr lang="nb-NO" dirty="0" err="1" smtClean="0">
                <a:solidFill>
                  <a:srgbClr val="FF0000"/>
                </a:solidFill>
              </a:rPr>
              <a:t>Crohn</a:t>
            </a:r>
            <a:r>
              <a:rPr lang="nb-NO" dirty="0" smtClean="0">
                <a:solidFill>
                  <a:srgbClr val="FF0000"/>
                </a:solidFill>
              </a:rPr>
              <a:t/>
            </a:r>
            <a:br>
              <a:rPr lang="nb-NO" dirty="0" smtClean="0">
                <a:solidFill>
                  <a:srgbClr val="FF0000"/>
                </a:solidFill>
              </a:rPr>
            </a:br>
            <a:r>
              <a:rPr lang="nb-NO" dirty="0" smtClean="0">
                <a:solidFill>
                  <a:srgbClr val="FF0000"/>
                </a:solidFill>
              </a:rPr>
              <a:t>-Abscesser og infiltrater</a:t>
            </a:r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8" name="TekstSylinder 7"/>
          <p:cNvSpPr txBox="1"/>
          <p:nvPr/>
        </p:nvSpPr>
        <p:spPr>
          <a:xfrm>
            <a:off x="1579231" y="4441394"/>
            <a:ext cx="5808000" cy="2808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25" dirty="0"/>
              <a:t>Kontrastforsterket ultralyd av </a:t>
            </a:r>
            <a:r>
              <a:rPr lang="nb-NO" sz="1225" dirty="0" err="1"/>
              <a:t>hypoekkoisk</a:t>
            </a:r>
            <a:r>
              <a:rPr lang="nb-NO" sz="1225" dirty="0"/>
              <a:t> område ved en tynntarmskonglomerat</a:t>
            </a:r>
            <a:endParaRPr lang="nb-NO" sz="1225" dirty="0"/>
          </a:p>
        </p:txBody>
      </p:sp>
      <p:pic>
        <p:nvPicPr>
          <p:cNvPr id="6" name="cdinfiltrateorabscessceushybri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79231" y="1211291"/>
            <a:ext cx="5742406" cy="323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0351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395536" y="-92546"/>
            <a:ext cx="2908365" cy="858690"/>
          </a:xfrm>
        </p:spPr>
        <p:txBody>
          <a:bodyPr vert="horz" lIns="0" tIns="26404" rIns="0" bIns="0" rtlCol="0" anchor="b" anchorCtr="0">
            <a:noAutofit/>
          </a:bodyPr>
          <a:lstStyle/>
          <a:p>
            <a:pPr>
              <a:tabLst>
                <a:tab pos="492542" algn="l"/>
                <a:tab pos="985083" algn="l"/>
                <a:tab pos="1477625" algn="l"/>
                <a:tab pos="1970166" algn="l"/>
                <a:tab pos="2462708" algn="l"/>
                <a:tab pos="2955249" algn="l"/>
                <a:tab pos="3447791" algn="l"/>
                <a:tab pos="3940332" algn="l"/>
                <a:tab pos="4432874" algn="l"/>
                <a:tab pos="4925416" algn="l"/>
                <a:tab pos="5417957" algn="l"/>
                <a:tab pos="5910499" algn="l"/>
              </a:tabLst>
              <a:defRPr/>
            </a:pPr>
            <a:r>
              <a:rPr lang="de-DE" dirty="0" err="1" smtClean="0">
                <a:solidFill>
                  <a:srgbClr val="FF0000"/>
                </a:solidFill>
              </a:rPr>
              <a:t>Oversikt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sz="2177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539552" y="766144"/>
            <a:ext cx="4088388" cy="3625501"/>
          </a:xfrm>
        </p:spPr>
        <p:txBody>
          <a:bodyPr vert="horz" lIns="48988" tIns="60990" rIns="0" bIns="0" rtlCol="0">
            <a:normAutofit/>
          </a:bodyPr>
          <a:lstStyle/>
          <a:p>
            <a:pPr>
              <a:spcAft>
                <a:spcPct val="0"/>
              </a:spcAft>
              <a:tabLst>
                <a:tab pos="492542" algn="l"/>
                <a:tab pos="985083" algn="l"/>
                <a:tab pos="1477625" algn="l"/>
                <a:tab pos="1970166" algn="l"/>
                <a:tab pos="2462708" algn="l"/>
                <a:tab pos="2955249" algn="l"/>
              </a:tabLst>
            </a:pPr>
            <a:r>
              <a:rPr lang="de-DE" altLang="nb-NO" sz="1905" dirty="0" err="1"/>
              <a:t>Primærdiagnostikk</a:t>
            </a:r>
            <a:endParaRPr lang="de-DE" altLang="nb-NO" sz="1905" dirty="0"/>
          </a:p>
          <a:p>
            <a:pPr lvl="1"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92542" algn="l"/>
                <a:tab pos="985083" algn="l"/>
                <a:tab pos="1477625" algn="l"/>
                <a:tab pos="1970166" algn="l"/>
                <a:tab pos="2462708" algn="l"/>
                <a:tab pos="2955249" algn="l"/>
              </a:tabLst>
            </a:pPr>
            <a:r>
              <a:rPr lang="de-DE" altLang="nb-NO" sz="1633" dirty="0"/>
              <a:t>Generelle </a:t>
            </a:r>
            <a:r>
              <a:rPr lang="de-DE" altLang="nb-NO" sz="1633" dirty="0" err="1"/>
              <a:t>funn</a:t>
            </a:r>
            <a:endParaRPr lang="de-DE" altLang="nb-NO" sz="1633" dirty="0"/>
          </a:p>
          <a:p>
            <a:pPr lvl="1"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92542" algn="l"/>
                <a:tab pos="985083" algn="l"/>
                <a:tab pos="1477625" algn="l"/>
                <a:tab pos="1970166" algn="l"/>
                <a:tab pos="2462708" algn="l"/>
                <a:tab pos="2955249" algn="l"/>
              </a:tabLst>
            </a:pPr>
            <a:r>
              <a:rPr lang="de-DE" altLang="nb-NO" sz="1633" dirty="0" err="1"/>
              <a:t>Veggtykkelse</a:t>
            </a:r>
            <a:endParaRPr lang="de-DE" altLang="nb-NO" sz="1633" dirty="0"/>
          </a:p>
          <a:p>
            <a:pPr lvl="1"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92542" algn="l"/>
                <a:tab pos="985083" algn="l"/>
                <a:tab pos="1477625" algn="l"/>
                <a:tab pos="1970166" algn="l"/>
                <a:tab pos="2462708" algn="l"/>
                <a:tab pos="2955249" algn="l"/>
              </a:tabLst>
            </a:pPr>
            <a:r>
              <a:rPr lang="de-DE" altLang="nb-NO" sz="1633" dirty="0" err="1"/>
              <a:t>Vegglag</a:t>
            </a:r>
            <a:endParaRPr lang="de-DE" altLang="nb-NO" sz="1633" dirty="0"/>
          </a:p>
          <a:p>
            <a:pPr lvl="1"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92542" algn="l"/>
                <a:tab pos="985083" algn="l"/>
                <a:tab pos="1477625" algn="l"/>
                <a:tab pos="1970166" algn="l"/>
                <a:tab pos="2462708" algn="l"/>
                <a:tab pos="2955249" algn="l"/>
              </a:tabLst>
            </a:pPr>
            <a:r>
              <a:rPr lang="de-DE" altLang="nb-NO" sz="1633" dirty="0" err="1"/>
              <a:t>Blodforsyning</a:t>
            </a:r>
            <a:endParaRPr lang="de-DE" altLang="nb-NO" sz="1633" dirty="0"/>
          </a:p>
          <a:p>
            <a:pPr lvl="1"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92542" algn="l"/>
                <a:tab pos="985083" algn="l"/>
                <a:tab pos="1477625" algn="l"/>
                <a:tab pos="1970166" algn="l"/>
                <a:tab pos="2462708" algn="l"/>
                <a:tab pos="2955249" algn="l"/>
              </a:tabLst>
            </a:pPr>
            <a:r>
              <a:rPr lang="de-DE" altLang="nb-NO" sz="1633" dirty="0" err="1"/>
              <a:t>Ekstramurale</a:t>
            </a:r>
            <a:r>
              <a:rPr lang="de-DE" altLang="nb-NO" sz="1633" dirty="0"/>
              <a:t> </a:t>
            </a:r>
            <a:r>
              <a:rPr lang="de-DE" altLang="nb-NO" sz="1633" dirty="0" err="1"/>
              <a:t>funn</a:t>
            </a:r>
            <a:endParaRPr lang="de-DE" altLang="nb-NO" sz="1633" dirty="0"/>
          </a:p>
          <a:p>
            <a:pPr>
              <a:spcAft>
                <a:spcPct val="0"/>
              </a:spcAft>
              <a:tabLst>
                <a:tab pos="492542" algn="l"/>
                <a:tab pos="985083" algn="l"/>
                <a:tab pos="1477625" algn="l"/>
                <a:tab pos="1970166" algn="l"/>
                <a:tab pos="2462708" algn="l"/>
                <a:tab pos="2955249" algn="l"/>
              </a:tabLst>
            </a:pPr>
            <a:r>
              <a:rPr lang="de-DE" altLang="nb-NO" sz="1905" dirty="0" err="1"/>
              <a:t>Sykdomsaktivitet</a:t>
            </a:r>
            <a:endParaRPr lang="de-DE" altLang="nb-NO" sz="1905" dirty="0"/>
          </a:p>
          <a:p>
            <a:pPr>
              <a:spcAft>
                <a:spcPct val="0"/>
              </a:spcAft>
              <a:tabLst>
                <a:tab pos="492542" algn="l"/>
                <a:tab pos="985083" algn="l"/>
                <a:tab pos="1477625" algn="l"/>
                <a:tab pos="1970166" algn="l"/>
                <a:tab pos="2462708" algn="l"/>
                <a:tab pos="2955249" algn="l"/>
              </a:tabLst>
            </a:pPr>
            <a:r>
              <a:rPr lang="de-DE" altLang="nb-NO" sz="1905" dirty="0" err="1"/>
              <a:t>Fibrose</a:t>
            </a:r>
            <a:r>
              <a:rPr lang="de-DE" altLang="nb-NO" sz="1905" dirty="0"/>
              <a:t> </a:t>
            </a:r>
            <a:r>
              <a:rPr lang="de-DE" altLang="nb-NO" sz="1905" dirty="0" err="1"/>
              <a:t>vs</a:t>
            </a:r>
            <a:r>
              <a:rPr lang="de-DE" altLang="nb-NO" sz="1905" dirty="0"/>
              <a:t> </a:t>
            </a:r>
            <a:r>
              <a:rPr lang="de-DE" altLang="nb-NO" sz="1905" dirty="0" err="1"/>
              <a:t>inflammasjon</a:t>
            </a:r>
            <a:endParaRPr lang="de-DE" altLang="nb-NO" sz="1905" dirty="0"/>
          </a:p>
          <a:p>
            <a:pPr>
              <a:spcAft>
                <a:spcPct val="0"/>
              </a:spcAft>
              <a:tabLst>
                <a:tab pos="492542" algn="l"/>
                <a:tab pos="985083" algn="l"/>
                <a:tab pos="1477625" algn="l"/>
                <a:tab pos="1970166" algn="l"/>
                <a:tab pos="2462708" algn="l"/>
                <a:tab pos="2955249" algn="l"/>
              </a:tabLst>
            </a:pPr>
            <a:r>
              <a:rPr lang="de-DE" altLang="nb-NO" sz="1905" dirty="0" err="1"/>
              <a:t>Komplikasjoner</a:t>
            </a:r>
            <a:endParaRPr lang="de-DE" altLang="nb-NO" sz="1905" dirty="0"/>
          </a:p>
          <a:p>
            <a:pPr>
              <a:spcAft>
                <a:spcPct val="0"/>
              </a:spcAft>
              <a:tabLst>
                <a:tab pos="492542" algn="l"/>
                <a:tab pos="985083" algn="l"/>
                <a:tab pos="1477625" algn="l"/>
                <a:tab pos="1970166" algn="l"/>
                <a:tab pos="2462708" algn="l"/>
                <a:tab pos="2955249" algn="l"/>
              </a:tabLst>
            </a:pPr>
            <a:r>
              <a:rPr lang="de-DE" altLang="nb-NO" sz="1905" dirty="0" err="1"/>
              <a:t>Oppfølging</a:t>
            </a:r>
            <a:endParaRPr lang="de-DE" altLang="nb-NO" sz="1905" dirty="0"/>
          </a:p>
          <a:p>
            <a:pPr>
              <a:spcAft>
                <a:spcPct val="0"/>
              </a:spcAft>
              <a:tabLst>
                <a:tab pos="492542" algn="l"/>
                <a:tab pos="985083" algn="l"/>
                <a:tab pos="1477625" algn="l"/>
                <a:tab pos="1970166" algn="l"/>
                <a:tab pos="2462708" algn="l"/>
                <a:tab pos="2955249" algn="l"/>
              </a:tabLst>
            </a:pPr>
            <a:r>
              <a:rPr lang="de-DE" altLang="nb-NO" sz="1905" dirty="0" err="1"/>
              <a:t>Oppsummering</a:t>
            </a:r>
            <a:endParaRPr lang="de-DE" altLang="nb-NO" sz="1905" dirty="0"/>
          </a:p>
        </p:txBody>
      </p:sp>
      <p:sp>
        <p:nvSpPr>
          <p:cNvPr id="11" name="TekstSylinder 10"/>
          <p:cNvSpPr txBox="1"/>
          <p:nvPr/>
        </p:nvSpPr>
        <p:spPr>
          <a:xfrm>
            <a:off x="4538358" y="3867895"/>
            <a:ext cx="4107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«Sveip over </a:t>
            </a:r>
            <a:r>
              <a:rPr lang="nb-NO" dirty="0" err="1" smtClean="0"/>
              <a:t>enteroenterisk</a:t>
            </a:r>
            <a:r>
              <a:rPr lang="nb-NO" dirty="0" smtClean="0"/>
              <a:t> fistel</a:t>
            </a:r>
            <a:r>
              <a:rPr lang="nb-NO" dirty="0" smtClean="0"/>
              <a:t>.</a:t>
            </a:r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585" y="1109572"/>
            <a:ext cx="4596155" cy="2686315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901" y="1112407"/>
            <a:ext cx="4614487" cy="2611471"/>
          </a:xfrm>
          <a:prstGeom prst="rect">
            <a:avLst/>
          </a:prstGeom>
        </p:spPr>
      </p:pic>
      <p:pic>
        <p:nvPicPr>
          <p:cNvPr id="14" name="Bild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154" y="1109573"/>
            <a:ext cx="4723435" cy="2686314"/>
          </a:xfrm>
          <a:prstGeom prst="rect">
            <a:avLst/>
          </a:prstGeom>
        </p:spPr>
      </p:pic>
      <p:pic>
        <p:nvPicPr>
          <p:cNvPr id="15" name="Bilde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313" y="1090657"/>
            <a:ext cx="4680076" cy="277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5068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51520" y="173236"/>
            <a:ext cx="7272808" cy="857610"/>
          </a:xfrm>
        </p:spPr>
        <p:txBody>
          <a:bodyPr/>
          <a:lstStyle/>
          <a:p>
            <a:pPr algn="l"/>
            <a:r>
              <a:rPr lang="nb-NO" dirty="0" smtClean="0">
                <a:solidFill>
                  <a:srgbClr val="FF0000"/>
                </a:solidFill>
              </a:rPr>
              <a:t>Komplikasjoner </a:t>
            </a:r>
            <a:r>
              <a:rPr lang="nb-NO" dirty="0" err="1" smtClean="0">
                <a:solidFill>
                  <a:srgbClr val="FF0000"/>
                </a:solidFill>
              </a:rPr>
              <a:t>Mb</a:t>
            </a:r>
            <a:r>
              <a:rPr lang="nb-NO" dirty="0" smtClean="0">
                <a:solidFill>
                  <a:srgbClr val="FF0000"/>
                </a:solidFill>
              </a:rPr>
              <a:t> . </a:t>
            </a:r>
            <a:r>
              <a:rPr lang="nb-NO" dirty="0" err="1" smtClean="0">
                <a:solidFill>
                  <a:srgbClr val="FF0000"/>
                </a:solidFill>
              </a:rPr>
              <a:t>Crohn</a:t>
            </a:r>
            <a:r>
              <a:rPr lang="nb-NO" dirty="0" smtClean="0">
                <a:solidFill>
                  <a:srgbClr val="FF0000"/>
                </a:solidFill>
              </a:rPr>
              <a:t/>
            </a:r>
            <a:br>
              <a:rPr lang="nb-NO" dirty="0" smtClean="0">
                <a:solidFill>
                  <a:srgbClr val="FF0000"/>
                </a:solidFill>
              </a:rPr>
            </a:br>
            <a:r>
              <a:rPr lang="nb-NO" dirty="0" smtClean="0">
                <a:solidFill>
                  <a:srgbClr val="FF0000"/>
                </a:solidFill>
              </a:rPr>
              <a:t>-Fistler og sinuser</a:t>
            </a:r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12" name="TekstSylinder 11"/>
          <p:cNvSpPr txBox="1"/>
          <p:nvPr/>
        </p:nvSpPr>
        <p:spPr>
          <a:xfrm>
            <a:off x="2734789" y="4268868"/>
            <a:ext cx="4107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«Sveip» over </a:t>
            </a:r>
            <a:r>
              <a:rPr lang="nb-NO" dirty="0" err="1" smtClean="0"/>
              <a:t>enteroenterisk</a:t>
            </a:r>
            <a:r>
              <a:rPr lang="nb-NO" dirty="0" smtClean="0"/>
              <a:t> fistel</a:t>
            </a:r>
            <a:r>
              <a:rPr lang="nb-NO" dirty="0" smtClean="0"/>
              <a:t>.</a:t>
            </a:r>
            <a:endParaRPr lang="nb-NO" dirty="0"/>
          </a:p>
        </p:txBody>
      </p:sp>
      <p:pic>
        <p:nvPicPr>
          <p:cNvPr id="13" name="Bild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016" y="1510545"/>
            <a:ext cx="4596155" cy="2686315"/>
          </a:xfrm>
          <a:prstGeom prst="rect">
            <a:avLst/>
          </a:prstGeom>
        </p:spPr>
      </p:pic>
      <p:pic>
        <p:nvPicPr>
          <p:cNvPr id="14" name="Bild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332" y="1513380"/>
            <a:ext cx="4614487" cy="2611471"/>
          </a:xfrm>
          <a:prstGeom prst="rect">
            <a:avLst/>
          </a:prstGeom>
        </p:spPr>
      </p:pic>
      <p:pic>
        <p:nvPicPr>
          <p:cNvPr id="15" name="Bild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585" y="1510546"/>
            <a:ext cx="4723435" cy="2686314"/>
          </a:xfrm>
          <a:prstGeom prst="rect">
            <a:avLst/>
          </a:prstGeom>
        </p:spPr>
      </p:pic>
      <p:pic>
        <p:nvPicPr>
          <p:cNvPr id="16" name="Bilde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491630"/>
            <a:ext cx="4680076" cy="277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95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95536" y="339502"/>
            <a:ext cx="6614968" cy="857610"/>
          </a:xfrm>
        </p:spPr>
        <p:txBody>
          <a:bodyPr/>
          <a:lstStyle/>
          <a:p>
            <a:pPr algn="l"/>
            <a:r>
              <a:rPr lang="nb-NO" dirty="0" smtClean="0">
                <a:solidFill>
                  <a:srgbClr val="FF0000"/>
                </a:solidFill>
              </a:rPr>
              <a:t>Komplikasjoner </a:t>
            </a:r>
            <a:r>
              <a:rPr lang="nb-NO" dirty="0" err="1" smtClean="0">
                <a:solidFill>
                  <a:srgbClr val="FF0000"/>
                </a:solidFill>
              </a:rPr>
              <a:t>Mb</a:t>
            </a:r>
            <a:r>
              <a:rPr lang="nb-NO" dirty="0" smtClean="0">
                <a:solidFill>
                  <a:srgbClr val="FF0000"/>
                </a:solidFill>
              </a:rPr>
              <a:t>. </a:t>
            </a:r>
            <a:r>
              <a:rPr lang="nb-NO" dirty="0" err="1" smtClean="0">
                <a:solidFill>
                  <a:srgbClr val="FF0000"/>
                </a:solidFill>
              </a:rPr>
              <a:t>Crohn</a:t>
            </a:r>
            <a:r>
              <a:rPr lang="nb-NO" dirty="0" smtClean="0">
                <a:solidFill>
                  <a:srgbClr val="FF0000"/>
                </a:solidFill>
              </a:rPr>
              <a:t/>
            </a:r>
            <a:br>
              <a:rPr lang="nb-NO" dirty="0" smtClean="0">
                <a:solidFill>
                  <a:srgbClr val="FF0000"/>
                </a:solidFill>
              </a:rPr>
            </a:br>
            <a:r>
              <a:rPr lang="nb-NO" dirty="0" smtClean="0">
                <a:solidFill>
                  <a:srgbClr val="FF0000"/>
                </a:solidFill>
              </a:rPr>
              <a:t>-Fistler og sinuser</a:t>
            </a:r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6" name="TekstSylinder 5"/>
          <p:cNvSpPr txBox="1"/>
          <p:nvPr/>
        </p:nvSpPr>
        <p:spPr>
          <a:xfrm>
            <a:off x="2627784" y="4443958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Sinusgang til abscess i bekkenet</a:t>
            </a:r>
            <a:endParaRPr lang="nb-NO" dirty="0"/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155" y="1416581"/>
            <a:ext cx="3960993" cy="302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94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7494"/>
            <a:ext cx="7077472" cy="489701"/>
          </a:xfrm>
        </p:spPr>
        <p:txBody>
          <a:bodyPr/>
          <a:lstStyle/>
          <a:p>
            <a:pPr>
              <a:defRPr/>
            </a:pPr>
            <a:r>
              <a:rPr lang="nb-NO" dirty="0" smtClean="0"/>
              <a:t>Oppfølging</a:t>
            </a:r>
            <a:endParaRPr lang="nb-NO" dirty="0"/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405120" y="987574"/>
            <a:ext cx="7077472" cy="2916000"/>
          </a:xfrm>
        </p:spPr>
        <p:txBody>
          <a:bodyPr>
            <a:normAutofit fontScale="85000" lnSpcReduction="20000"/>
          </a:bodyPr>
          <a:lstStyle/>
          <a:p>
            <a:r>
              <a:rPr lang="nb-NO" altLang="nb-NO" dirty="0" smtClean="0">
                <a:solidFill>
                  <a:schemeClr val="tx1"/>
                </a:solidFill>
              </a:rPr>
              <a:t>Longitudinelle studier</a:t>
            </a:r>
            <a:r>
              <a:rPr lang="nb-NO" altLang="nb-NO" dirty="0" smtClean="0">
                <a:solidFill>
                  <a:schemeClr val="tx1"/>
                </a:solidFill>
              </a:rPr>
              <a:t>:</a:t>
            </a:r>
          </a:p>
          <a:p>
            <a:pPr marL="0" indent="0">
              <a:buNone/>
            </a:pPr>
            <a:endParaRPr lang="nb-NO" altLang="nb-NO" dirty="0" smtClean="0">
              <a:solidFill>
                <a:schemeClr val="tx1"/>
              </a:solidFill>
            </a:endParaRPr>
          </a:p>
          <a:p>
            <a:pPr lvl="1"/>
            <a:r>
              <a:rPr lang="nb-NO" altLang="nb-NO" dirty="0" smtClean="0">
                <a:solidFill>
                  <a:schemeClr val="tx1"/>
                </a:solidFill>
              </a:rPr>
              <a:t>«</a:t>
            </a:r>
            <a:r>
              <a:rPr lang="nb-NO" altLang="nb-NO" dirty="0" err="1" smtClean="0">
                <a:solidFill>
                  <a:schemeClr val="tx1"/>
                </a:solidFill>
              </a:rPr>
              <a:t>Resection</a:t>
            </a:r>
            <a:r>
              <a:rPr lang="nb-NO" altLang="nb-NO" dirty="0" smtClean="0">
                <a:solidFill>
                  <a:schemeClr val="tx1"/>
                </a:solidFill>
              </a:rPr>
              <a:t>»: Veggtykkelse &gt;7 mm predikerer kirurgi i terminale </a:t>
            </a:r>
            <a:r>
              <a:rPr lang="nb-NO" altLang="nb-NO" dirty="0" err="1" smtClean="0">
                <a:solidFill>
                  <a:schemeClr val="tx1"/>
                </a:solidFill>
              </a:rPr>
              <a:t>ileu</a:t>
            </a:r>
            <a:r>
              <a:rPr lang="nb-NO" altLang="nb-NO" dirty="0" err="1" smtClean="0">
                <a:solidFill>
                  <a:schemeClr val="tx1"/>
                </a:solidFill>
              </a:rPr>
              <a:t>m</a:t>
            </a:r>
            <a:endParaRPr lang="nb-NO" altLang="nb-NO" dirty="0" smtClean="0">
              <a:solidFill>
                <a:schemeClr val="tx1"/>
              </a:solidFill>
            </a:endParaRPr>
          </a:p>
          <a:p>
            <a:pPr lvl="1"/>
            <a:endParaRPr lang="nb-NO" altLang="nb-NO" dirty="0" smtClean="0">
              <a:solidFill>
                <a:schemeClr val="tx1"/>
              </a:solidFill>
            </a:endParaRPr>
          </a:p>
          <a:p>
            <a:pPr lvl="1"/>
            <a:r>
              <a:rPr lang="nb-NO" altLang="nb-NO" dirty="0" smtClean="0">
                <a:solidFill>
                  <a:schemeClr val="tx1"/>
                </a:solidFill>
              </a:rPr>
              <a:t>«</a:t>
            </a:r>
            <a:r>
              <a:rPr lang="nb-NO" altLang="nb-NO" dirty="0" err="1" smtClean="0">
                <a:solidFill>
                  <a:schemeClr val="tx1"/>
                </a:solidFill>
              </a:rPr>
              <a:t>Recurrence</a:t>
            </a:r>
            <a:r>
              <a:rPr lang="nb-NO" altLang="nb-NO" dirty="0" smtClean="0">
                <a:solidFill>
                  <a:schemeClr val="tx1"/>
                </a:solidFill>
              </a:rPr>
              <a:t>»: Tilbakefall etter kirurgi predikeres ved veggtykkelse &gt;3mm 12 </a:t>
            </a:r>
            <a:r>
              <a:rPr lang="nb-NO" altLang="nb-NO" dirty="0" err="1" smtClean="0">
                <a:solidFill>
                  <a:schemeClr val="tx1"/>
                </a:solidFill>
              </a:rPr>
              <a:t>mndr</a:t>
            </a:r>
            <a:r>
              <a:rPr lang="nb-NO" altLang="nb-NO" dirty="0" smtClean="0">
                <a:solidFill>
                  <a:schemeClr val="tx1"/>
                </a:solidFill>
              </a:rPr>
              <a:t> etter kirurgi i </a:t>
            </a:r>
            <a:r>
              <a:rPr lang="nb-NO" altLang="nb-NO" dirty="0" smtClean="0">
                <a:solidFill>
                  <a:schemeClr val="tx1"/>
                </a:solidFill>
              </a:rPr>
              <a:t>anastomoseområdet</a:t>
            </a:r>
          </a:p>
          <a:p>
            <a:pPr marL="457200" lvl="1" indent="0">
              <a:buNone/>
            </a:pPr>
            <a:endParaRPr lang="nb-NO" altLang="nb-NO" dirty="0" smtClean="0">
              <a:solidFill>
                <a:schemeClr val="tx1"/>
              </a:solidFill>
            </a:endParaRPr>
          </a:p>
          <a:p>
            <a:pPr lvl="1"/>
            <a:r>
              <a:rPr lang="nb-NO" altLang="nb-NO" dirty="0" smtClean="0">
                <a:solidFill>
                  <a:schemeClr val="tx1"/>
                </a:solidFill>
              </a:rPr>
              <a:t>«</a:t>
            </a:r>
            <a:r>
              <a:rPr lang="nb-NO" altLang="nb-NO" dirty="0" err="1" smtClean="0">
                <a:solidFill>
                  <a:schemeClr val="tx1"/>
                </a:solidFill>
              </a:rPr>
              <a:t>Remission</a:t>
            </a:r>
            <a:r>
              <a:rPr lang="nb-NO" altLang="nb-NO" dirty="0" smtClean="0">
                <a:solidFill>
                  <a:schemeClr val="tx1"/>
                </a:solidFill>
              </a:rPr>
              <a:t>»: Redusert veggtykkelse eller </a:t>
            </a:r>
            <a:r>
              <a:rPr lang="nb-NO" altLang="nb-NO" dirty="0" smtClean="0">
                <a:solidFill>
                  <a:schemeClr val="tx1"/>
                </a:solidFill>
              </a:rPr>
              <a:t>doppleroppladning </a:t>
            </a:r>
          </a:p>
          <a:p>
            <a:pPr marL="457200" lvl="1" indent="0">
              <a:buNone/>
            </a:pPr>
            <a:endParaRPr lang="nb-NO" altLang="nb-NO" dirty="0" smtClean="0">
              <a:solidFill>
                <a:schemeClr val="tx1"/>
              </a:solidFill>
            </a:endParaRPr>
          </a:p>
          <a:p>
            <a:pPr lvl="1"/>
            <a:r>
              <a:rPr lang="nb-NO" altLang="nb-NO" dirty="0" smtClean="0"/>
              <a:t>«</a:t>
            </a:r>
            <a:r>
              <a:rPr lang="nb-NO" altLang="nb-NO" dirty="0" err="1" smtClean="0"/>
              <a:t>Relapse</a:t>
            </a:r>
            <a:r>
              <a:rPr lang="nb-NO" altLang="nb-NO" dirty="0" smtClean="0"/>
              <a:t>»: </a:t>
            </a:r>
            <a:r>
              <a:rPr lang="nb-NO" altLang="nb-NO" dirty="0" smtClean="0">
                <a:solidFill>
                  <a:schemeClr val="tx1"/>
                </a:solidFill>
              </a:rPr>
              <a:t>Forverring veggtykkelse eller doppleroppladning</a:t>
            </a:r>
          </a:p>
        </p:txBody>
      </p:sp>
    </p:spTree>
    <p:extLst>
      <p:ext uri="{BB962C8B-B14F-4D97-AF65-F5344CB8AC3E}">
        <p14:creationId xmlns:p14="http://schemas.microsoft.com/office/powerpoint/2010/main" val="324193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1"/>
          <p:cNvPicPr>
            <a:picLocks noGrp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1"/>
          <a:stretch/>
        </p:blipFill>
        <p:spPr>
          <a:xfrm>
            <a:off x="3984081" y="1112284"/>
            <a:ext cx="3701812" cy="26456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1675" y="3889396"/>
            <a:ext cx="5995295" cy="446274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r>
              <a:rPr lang="en-US" sz="1225" dirty="0"/>
              <a:t>-6/14 </a:t>
            </a:r>
            <a:r>
              <a:rPr lang="en-US" sz="1225" dirty="0" err="1"/>
              <a:t>pasienter</a:t>
            </a:r>
            <a:r>
              <a:rPr lang="en-US" sz="1225" dirty="0"/>
              <a:t> med </a:t>
            </a:r>
            <a:r>
              <a:rPr lang="en-US" sz="1225" dirty="0" err="1"/>
              <a:t>terapisvikt</a:t>
            </a:r>
            <a:r>
              <a:rPr lang="en-US" sz="1225" dirty="0"/>
              <a:t> </a:t>
            </a:r>
            <a:r>
              <a:rPr lang="en-US" sz="1225" dirty="0" err="1"/>
              <a:t>etter</a:t>
            </a:r>
            <a:r>
              <a:rPr lang="en-US" sz="1225" dirty="0"/>
              <a:t> 3 </a:t>
            </a:r>
            <a:r>
              <a:rPr lang="en-US" sz="1225" dirty="0" err="1"/>
              <a:t>mndr</a:t>
            </a:r>
            <a:r>
              <a:rPr lang="en-US" sz="1225" dirty="0"/>
              <a:t>.  </a:t>
            </a:r>
            <a:r>
              <a:rPr lang="en-US" sz="1225" dirty="0" err="1"/>
              <a:t>Fortykket</a:t>
            </a:r>
            <a:r>
              <a:rPr lang="en-US" sz="1225" dirty="0"/>
              <a:t> muscularis propria </a:t>
            </a:r>
            <a:r>
              <a:rPr lang="en-US" sz="1225" dirty="0" err="1"/>
              <a:t>ved</a:t>
            </a:r>
            <a:r>
              <a:rPr lang="en-US" sz="1225" dirty="0"/>
              <a:t> start </a:t>
            </a:r>
            <a:r>
              <a:rPr lang="en-US" sz="1225" dirty="0" err="1"/>
              <a:t>av</a:t>
            </a:r>
            <a:r>
              <a:rPr lang="en-US" sz="1225" dirty="0"/>
              <a:t> </a:t>
            </a:r>
            <a:r>
              <a:rPr lang="en-US" sz="1225" dirty="0" err="1"/>
              <a:t>behandling</a:t>
            </a:r>
            <a:r>
              <a:rPr lang="en-US" sz="1225" dirty="0"/>
              <a:t> </a:t>
            </a:r>
            <a:r>
              <a:rPr lang="en-US" sz="1225" dirty="0" err="1"/>
              <a:t>og</a:t>
            </a:r>
            <a:r>
              <a:rPr lang="en-US" sz="1225" dirty="0"/>
              <a:t> </a:t>
            </a:r>
            <a:r>
              <a:rPr lang="en-US" sz="1225" dirty="0" err="1"/>
              <a:t>etter</a:t>
            </a:r>
            <a:r>
              <a:rPr lang="en-US" sz="1225" dirty="0"/>
              <a:t> 1 </a:t>
            </a:r>
            <a:r>
              <a:rPr lang="en-US" sz="1225" dirty="0" err="1"/>
              <a:t>mnd</a:t>
            </a:r>
            <a:r>
              <a:rPr lang="en-US" sz="1225" dirty="0"/>
              <a:t>. Significantly thickened proper muscle after 1 month.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3528" y="4803998"/>
            <a:ext cx="3073596" cy="226342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r>
              <a:rPr lang="nb-NO" sz="1021" dirty="0"/>
              <a:t>F. Sævik et al. </a:t>
            </a:r>
            <a:r>
              <a:rPr lang="nb-NO" sz="1021" dirty="0" err="1"/>
              <a:t>Inflammatory</a:t>
            </a:r>
            <a:r>
              <a:rPr lang="nb-NO" sz="1021" dirty="0"/>
              <a:t> </a:t>
            </a:r>
            <a:r>
              <a:rPr lang="nb-NO" sz="1021" dirty="0" err="1"/>
              <a:t>Bowel</a:t>
            </a:r>
            <a:r>
              <a:rPr lang="nb-NO" sz="1021" dirty="0"/>
              <a:t> </a:t>
            </a:r>
            <a:r>
              <a:rPr lang="nb-NO" sz="1021" dirty="0" err="1"/>
              <a:t>diseases</a:t>
            </a:r>
            <a:r>
              <a:rPr lang="nb-NO" sz="1021" dirty="0"/>
              <a:t>, 2014</a:t>
            </a:r>
          </a:p>
        </p:txBody>
      </p:sp>
      <p:sp>
        <p:nvSpPr>
          <p:cNvPr id="7" name="TextBox 10"/>
          <p:cNvSpPr txBox="1"/>
          <p:nvPr/>
        </p:nvSpPr>
        <p:spPr>
          <a:xfrm>
            <a:off x="385746" y="1243759"/>
            <a:ext cx="3466173" cy="138884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nb-NO" sz="1225" dirty="0"/>
              <a:t>Pasienter med  akutt forverring</a:t>
            </a:r>
          </a:p>
          <a:p>
            <a:r>
              <a:rPr lang="nb-NO" sz="1225" dirty="0"/>
              <a:t>av Crohn’s sykdom </a:t>
            </a:r>
          </a:p>
          <a:p>
            <a:r>
              <a:rPr lang="nb-NO" sz="1225" dirty="0"/>
              <a:t>u</a:t>
            </a:r>
            <a:r>
              <a:rPr lang="nb-NO" sz="1225" dirty="0"/>
              <a:t>ndersøkt med høyfrekvent og</a:t>
            </a:r>
          </a:p>
          <a:p>
            <a:r>
              <a:rPr lang="nb-NO" sz="1225" dirty="0"/>
              <a:t>kontrastforsterket ultralyd </a:t>
            </a:r>
          </a:p>
          <a:p>
            <a:r>
              <a:rPr lang="nb-NO" sz="1225" dirty="0"/>
              <a:t>Før behandlingsstart og 1,3 og 12 </a:t>
            </a:r>
            <a:r>
              <a:rPr lang="nb-NO" sz="1225" dirty="0" err="1"/>
              <a:t>mndr</a:t>
            </a:r>
            <a:r>
              <a:rPr lang="nb-NO" sz="1225" dirty="0"/>
              <a:t> senere</a:t>
            </a:r>
          </a:p>
          <a:p>
            <a:endParaRPr lang="nb-NO" sz="1225" dirty="0"/>
          </a:p>
          <a:p>
            <a:r>
              <a:rPr lang="nb-NO" sz="1225" dirty="0"/>
              <a:t>Behandling: Steroider eller anti TNF</a:t>
            </a:r>
            <a:endParaRPr lang="nb-NO" sz="1225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85990" y="255034"/>
            <a:ext cx="5410145" cy="857250"/>
          </a:xfrm>
          <a:prstGeom prst="rect">
            <a:avLst/>
          </a:prstGeom>
        </p:spPr>
        <p:txBody>
          <a:bodyPr vert="horz" lIns="68579" tIns="34289" rIns="68579" bIns="3428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2800" b="1" dirty="0">
                <a:solidFill>
                  <a:srgbClr val="FF0000"/>
                </a:solidFill>
              </a:rPr>
              <a:t>Oppfølging</a:t>
            </a:r>
            <a:endParaRPr lang="nb-NO" sz="2800" b="1" dirty="0">
              <a:solidFill>
                <a:srgbClr val="FF0000"/>
              </a:solidFill>
            </a:endParaRPr>
          </a:p>
          <a:p>
            <a:pPr algn="l"/>
            <a:r>
              <a:rPr lang="nb-NO" sz="2800" b="1" dirty="0">
                <a:solidFill>
                  <a:srgbClr val="FF0000"/>
                </a:solidFill>
              </a:rPr>
              <a:t>-Kontrastforsterket ultralyd</a:t>
            </a:r>
          </a:p>
        </p:txBody>
      </p:sp>
    </p:spTree>
    <p:extLst>
      <p:ext uri="{BB962C8B-B14F-4D97-AF65-F5344CB8AC3E}">
        <p14:creationId xmlns:p14="http://schemas.microsoft.com/office/powerpoint/2010/main" val="19249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036" y="647463"/>
            <a:ext cx="7077472" cy="489701"/>
          </a:xfrm>
        </p:spPr>
        <p:txBody>
          <a:bodyPr/>
          <a:lstStyle/>
          <a:p>
            <a:r>
              <a:rPr lang="nb-NO" dirty="0">
                <a:solidFill>
                  <a:srgbClr val="FF0000"/>
                </a:solidFill>
              </a:rPr>
              <a:t>Oppfølging</a:t>
            </a:r>
            <a:br>
              <a:rPr lang="nb-NO" dirty="0">
                <a:solidFill>
                  <a:srgbClr val="FF0000"/>
                </a:solidFill>
              </a:rPr>
            </a:br>
            <a:r>
              <a:rPr lang="nb-NO" dirty="0">
                <a:solidFill>
                  <a:srgbClr val="FF0000"/>
                </a:solidFill>
              </a:rPr>
              <a:t>-Kontrastforsterket </a:t>
            </a:r>
            <a:r>
              <a:rPr lang="nb-NO" dirty="0" smtClean="0">
                <a:solidFill>
                  <a:srgbClr val="FF0000"/>
                </a:solidFill>
              </a:rPr>
              <a:t>ultralyd</a:t>
            </a:r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365856" y="67635"/>
            <a:ext cx="3598090" cy="857250"/>
          </a:xfrm>
          <a:prstGeom prst="rect">
            <a:avLst/>
          </a:prstGeom>
        </p:spPr>
        <p:txBody>
          <a:bodyPr vert="horz" lIns="68579" tIns="34289" rIns="68579" bIns="34289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nb-NO" sz="2177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9512" y="4774198"/>
            <a:ext cx="6172848" cy="270030"/>
          </a:xfrm>
        </p:spPr>
        <p:txBody>
          <a:bodyPr>
            <a:normAutofit/>
          </a:bodyPr>
          <a:lstStyle/>
          <a:p>
            <a:r>
              <a:rPr lang="nb-NO" sz="885" dirty="0"/>
              <a:t>F. </a:t>
            </a:r>
            <a:r>
              <a:rPr lang="nb-NO" sz="885" dirty="0"/>
              <a:t>Sævik et al, </a:t>
            </a:r>
            <a:r>
              <a:rPr lang="nb-NO" sz="885" dirty="0" err="1" smtClean="0"/>
              <a:t>Inflam</a:t>
            </a:r>
            <a:r>
              <a:rPr lang="nb-NO" sz="885" dirty="0" smtClean="0"/>
              <a:t>. </a:t>
            </a:r>
            <a:r>
              <a:rPr lang="nb-NO" sz="885" dirty="0" err="1" smtClean="0"/>
              <a:t>Bowel</a:t>
            </a:r>
            <a:r>
              <a:rPr lang="nb-NO" sz="885" dirty="0" smtClean="0"/>
              <a:t> </a:t>
            </a:r>
            <a:r>
              <a:rPr lang="nb-NO" sz="885" dirty="0" err="1" smtClean="0"/>
              <a:t>Diseases</a:t>
            </a:r>
            <a:r>
              <a:rPr lang="nb-NO" sz="885" dirty="0" smtClean="0"/>
              <a:t> 2014</a:t>
            </a:r>
            <a:endParaRPr lang="nb-NO" sz="885" dirty="0"/>
          </a:p>
        </p:txBody>
      </p:sp>
      <p:sp>
        <p:nvSpPr>
          <p:cNvPr id="9" name="TextBox 8"/>
          <p:cNvSpPr txBox="1"/>
          <p:nvPr/>
        </p:nvSpPr>
        <p:spPr>
          <a:xfrm>
            <a:off x="1365856" y="3905956"/>
            <a:ext cx="6412289" cy="61375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nb-NO" sz="1769" dirty="0"/>
              <a:t>Klar forskjell i </a:t>
            </a:r>
            <a:r>
              <a:rPr lang="nb-NO" sz="1769" dirty="0" err="1"/>
              <a:t>perfusjon</a:t>
            </a:r>
            <a:r>
              <a:rPr lang="nb-NO" sz="1769" dirty="0"/>
              <a:t> mellom pasienter med terapisvikt og de med terapieffekt allerede etter 1 </a:t>
            </a:r>
            <a:r>
              <a:rPr lang="nb-NO" sz="1769" dirty="0" err="1"/>
              <a:t>mnd</a:t>
            </a:r>
            <a:endParaRPr lang="nb-NO" sz="1769" dirty="0"/>
          </a:p>
        </p:txBody>
      </p:sp>
      <p:sp>
        <p:nvSpPr>
          <p:cNvPr id="10" name="TextBox 9"/>
          <p:cNvSpPr txBox="1"/>
          <p:nvPr/>
        </p:nvSpPr>
        <p:spPr>
          <a:xfrm>
            <a:off x="7159484" y="1204451"/>
            <a:ext cx="494364" cy="257761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r>
              <a:rPr lang="nb-NO" sz="1225" dirty="0"/>
              <a:t>n</a:t>
            </a:r>
            <a:r>
              <a:rPr lang="nb-NO" sz="1225" dirty="0"/>
              <a:t>=14</a:t>
            </a:r>
            <a:endParaRPr lang="nb-NO" sz="1225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22"/>
          <a:stretch/>
        </p:blipFill>
        <p:spPr bwMode="auto">
          <a:xfrm>
            <a:off x="3702442" y="1265142"/>
            <a:ext cx="3456747" cy="26270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74035" y="1265142"/>
            <a:ext cx="3328111" cy="1200327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nb-NO" sz="1225" dirty="0"/>
              <a:t>Pasienter med  akutt forverring</a:t>
            </a:r>
          </a:p>
          <a:p>
            <a:r>
              <a:rPr lang="nb-NO" sz="1225" dirty="0"/>
              <a:t>av Crohn’s sykdom </a:t>
            </a:r>
          </a:p>
          <a:p>
            <a:r>
              <a:rPr lang="nb-NO" sz="1225" dirty="0"/>
              <a:t>u</a:t>
            </a:r>
            <a:r>
              <a:rPr lang="nb-NO" sz="1225" dirty="0"/>
              <a:t>ndersøkt med høyfrekvent og</a:t>
            </a:r>
          </a:p>
          <a:p>
            <a:r>
              <a:rPr lang="nb-NO" sz="1225" dirty="0"/>
              <a:t>kontrastforsterket ultralyd </a:t>
            </a:r>
          </a:p>
          <a:p>
            <a:r>
              <a:rPr lang="nb-NO" sz="1225" dirty="0"/>
              <a:t>Før behandlingsstart og 1,3 og 12 </a:t>
            </a:r>
            <a:r>
              <a:rPr lang="nb-NO" sz="1225" dirty="0" err="1"/>
              <a:t>mndr</a:t>
            </a:r>
            <a:r>
              <a:rPr lang="nb-NO" sz="1225" dirty="0"/>
              <a:t> senere</a:t>
            </a:r>
            <a:endParaRPr lang="nb-NO" sz="1225" dirty="0"/>
          </a:p>
        </p:txBody>
      </p:sp>
    </p:spTree>
    <p:extLst>
      <p:ext uri="{BB962C8B-B14F-4D97-AF65-F5344CB8AC3E}">
        <p14:creationId xmlns:p14="http://schemas.microsoft.com/office/powerpoint/2010/main" val="47238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33239" y="198440"/>
            <a:ext cx="7848872" cy="857610"/>
          </a:xfrm>
        </p:spPr>
        <p:txBody>
          <a:bodyPr/>
          <a:lstStyle/>
          <a:p>
            <a:pPr algn="l"/>
            <a:r>
              <a:rPr lang="nb-NO" dirty="0">
                <a:solidFill>
                  <a:srgbClr val="FF0000"/>
                </a:solidFill>
              </a:rPr>
              <a:t>Oppfølging</a:t>
            </a:r>
            <a:br>
              <a:rPr lang="nb-NO" dirty="0">
                <a:solidFill>
                  <a:srgbClr val="FF0000"/>
                </a:solidFill>
              </a:rPr>
            </a:br>
            <a:r>
              <a:rPr lang="nb-NO" dirty="0">
                <a:solidFill>
                  <a:srgbClr val="FF0000"/>
                </a:solidFill>
              </a:rPr>
              <a:t>-Kontrastforsterket ultralyd</a:t>
            </a:r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6" name="Plassholder for innhold 2"/>
          <p:cNvSpPr txBox="1">
            <a:spLocks/>
          </p:cNvSpPr>
          <p:nvPr/>
        </p:nvSpPr>
        <p:spPr>
          <a:xfrm>
            <a:off x="323528" y="1135244"/>
            <a:ext cx="4248472" cy="366875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49263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1413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nb-NO" sz="1633" kern="0" dirty="0" err="1"/>
              <a:t>Quaia</a:t>
            </a:r>
            <a:r>
              <a:rPr lang="nb-NO" sz="1633" kern="0" dirty="0"/>
              <a:t> 2016: n=50, CD terminale </a:t>
            </a:r>
            <a:r>
              <a:rPr lang="nb-NO" sz="1633" kern="0" dirty="0" err="1"/>
              <a:t>ileum</a:t>
            </a:r>
            <a:endParaRPr lang="nb-NO" sz="1633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nb-NO" sz="1633" kern="0" dirty="0"/>
              <a:t>Biologisk behandling m/uten steroider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sz="1633" kern="0" dirty="0"/>
              <a:t>Undersøkt med UL FØR og 6 uker ETTER behandlingsoppstart</a:t>
            </a:r>
            <a:endParaRPr lang="nb-NO" sz="1633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nb-NO" sz="1633" kern="0" dirty="0"/>
              <a:t>Prosent endring i kontrast-oppladning FØR og ETTER</a:t>
            </a:r>
            <a:endParaRPr lang="nb-NO" sz="1633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nb-NO" sz="1633" kern="0" dirty="0"/>
              <a:t>Endepunkt: Endoskopi med CDEIS og CDAI etter 3 </a:t>
            </a:r>
            <a:r>
              <a:rPr lang="nb-NO" sz="1633" kern="0" dirty="0" err="1"/>
              <a:t>mndr</a:t>
            </a:r>
            <a:r>
              <a:rPr lang="nb-NO" sz="1633" kern="0" dirty="0"/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sz="1089" kern="0" dirty="0"/>
              <a:t>CDEIS 10-15 og</a:t>
            </a:r>
            <a:r>
              <a:rPr lang="nb-NO" sz="1089" kern="0" dirty="0"/>
              <a:t> </a:t>
            </a:r>
            <a:r>
              <a:rPr lang="nb-NO" sz="1089" kern="0" dirty="0"/>
              <a:t>histologisk inflammasjonsscore &lt;7 og/eller fall i CDAI på 70 poeng</a:t>
            </a:r>
          </a:p>
          <a:p>
            <a:pPr lvl="1"/>
            <a:endParaRPr lang="nb-NO" sz="1361" kern="0" dirty="0"/>
          </a:p>
          <a:p>
            <a:endParaRPr lang="nb-NO" sz="2177" kern="0" dirty="0"/>
          </a:p>
        </p:txBody>
      </p:sp>
      <p:sp>
        <p:nvSpPr>
          <p:cNvPr id="7" name="TekstSylinder 6"/>
          <p:cNvSpPr txBox="1"/>
          <p:nvPr/>
        </p:nvSpPr>
        <p:spPr>
          <a:xfrm>
            <a:off x="4791104" y="2596941"/>
            <a:ext cx="3518415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25" dirty="0"/>
              <a:t>Denne grønne regionen er i tarmveggen og den gule i </a:t>
            </a:r>
            <a:r>
              <a:rPr lang="nb-NO" sz="1225" dirty="0" err="1"/>
              <a:t>mesenteriet</a:t>
            </a:r>
            <a:endParaRPr lang="nb-NO" sz="1225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000" y="1013818"/>
            <a:ext cx="3853903" cy="1583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950" y="3205451"/>
            <a:ext cx="3831844" cy="1238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Sylinder 2"/>
          <p:cNvSpPr txBox="1"/>
          <p:nvPr/>
        </p:nvSpPr>
        <p:spPr>
          <a:xfrm>
            <a:off x="4849255" y="4523152"/>
            <a:ext cx="3017398" cy="280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25" dirty="0"/>
              <a:t>Kurvene viser intensitet (au) over tid (s)</a:t>
            </a:r>
            <a:endParaRPr lang="nb-NO" sz="1225" dirty="0"/>
          </a:p>
        </p:txBody>
      </p:sp>
    </p:spTree>
    <p:extLst>
      <p:ext uri="{BB962C8B-B14F-4D97-AF65-F5344CB8AC3E}">
        <p14:creationId xmlns:p14="http://schemas.microsoft.com/office/powerpoint/2010/main" val="32439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490" y="1063229"/>
            <a:ext cx="4405739" cy="3627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Sylinder 5"/>
          <p:cNvSpPr txBox="1"/>
          <p:nvPr/>
        </p:nvSpPr>
        <p:spPr>
          <a:xfrm>
            <a:off x="179512" y="4827526"/>
            <a:ext cx="2443167" cy="257761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r>
              <a:rPr lang="nb-NO" sz="1225" dirty="0" err="1"/>
              <a:t>Quaia</a:t>
            </a:r>
            <a:r>
              <a:rPr lang="nb-NO" sz="1225" dirty="0"/>
              <a:t> et al, </a:t>
            </a:r>
            <a:r>
              <a:rPr lang="nb-NO" sz="1225" dirty="0" err="1"/>
              <a:t>Radiology</a:t>
            </a:r>
            <a:r>
              <a:rPr lang="nb-NO" sz="1225" dirty="0"/>
              <a:t>, Nov 2016</a:t>
            </a:r>
            <a:endParaRPr lang="nb-NO" sz="1225" dirty="0"/>
          </a:p>
        </p:txBody>
      </p:sp>
      <p:sp>
        <p:nvSpPr>
          <p:cNvPr id="11" name="Tittel 1"/>
          <p:cNvSpPr txBox="1">
            <a:spLocks/>
          </p:cNvSpPr>
          <p:nvPr/>
        </p:nvSpPr>
        <p:spPr bwMode="auto">
          <a:xfrm>
            <a:off x="467544" y="234504"/>
            <a:ext cx="6640507" cy="85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49263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 algn="ctr" defTabSz="449263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 algn="ctr" defTabSz="449263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 algn="ctr" defTabSz="449263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algn="ctr" defTabSz="449263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algn="ctr" defTabSz="449263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algn="ctr" defTabSz="449263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algn="ctr" defTabSz="449263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l"/>
            <a:r>
              <a:rPr lang="nb-NO" sz="2800" b="1" kern="0" dirty="0">
                <a:solidFill>
                  <a:srgbClr val="FF0000"/>
                </a:solidFill>
              </a:rPr>
              <a:t>Oppfølging</a:t>
            </a:r>
            <a:br>
              <a:rPr lang="nb-NO" sz="2800" b="1" kern="0" dirty="0">
                <a:solidFill>
                  <a:srgbClr val="FF0000"/>
                </a:solidFill>
              </a:rPr>
            </a:br>
            <a:r>
              <a:rPr lang="nb-NO" sz="2800" b="1" kern="0" dirty="0">
                <a:solidFill>
                  <a:srgbClr val="FF0000"/>
                </a:solidFill>
              </a:rPr>
              <a:t>-Kontrastforsterket ultralyd</a:t>
            </a:r>
            <a:endParaRPr lang="nb-NO" sz="2800" b="1" kern="0" dirty="0">
              <a:solidFill>
                <a:srgbClr val="FF0000"/>
              </a:solidFill>
            </a:endParaRPr>
          </a:p>
        </p:txBody>
      </p:sp>
      <p:sp>
        <p:nvSpPr>
          <p:cNvPr id="2" name="TekstSylinder 1"/>
          <p:cNvSpPr txBox="1"/>
          <p:nvPr/>
        </p:nvSpPr>
        <p:spPr>
          <a:xfrm>
            <a:off x="2373159" y="4687103"/>
            <a:ext cx="5073825" cy="2808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25" dirty="0"/>
              <a:t>Prosent endring av multiple variabler derivert fra tids-intensitetskurven</a:t>
            </a:r>
            <a:endParaRPr lang="nb-NO" sz="1225" dirty="0"/>
          </a:p>
        </p:txBody>
      </p:sp>
    </p:spTree>
    <p:extLst>
      <p:ext uri="{BB962C8B-B14F-4D97-AF65-F5344CB8AC3E}">
        <p14:creationId xmlns:p14="http://schemas.microsoft.com/office/powerpoint/2010/main" val="83120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488997"/>
            <a:ext cx="7920880" cy="540057"/>
          </a:xfrm>
        </p:spPr>
        <p:txBody>
          <a:bodyPr>
            <a:normAutofit fontScale="90000"/>
          </a:bodyPr>
          <a:lstStyle/>
          <a:p>
            <a:r>
              <a:rPr lang="en-GB" dirty="0" err="1" smtClean="0"/>
              <a:t>Crohns</a:t>
            </a:r>
            <a:r>
              <a:rPr lang="en-GB" dirty="0" smtClean="0"/>
              <a:t> </a:t>
            </a:r>
            <a:r>
              <a:rPr lang="en-GB" dirty="0" err="1" smtClean="0"/>
              <a:t>sykdom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-Mucosal healing/</a:t>
            </a:r>
            <a:r>
              <a:rPr lang="en-GB" dirty="0" err="1" smtClean="0"/>
              <a:t>Endoskopisk</a:t>
            </a:r>
            <a:r>
              <a:rPr lang="en-GB" dirty="0" smtClean="0"/>
              <a:t> </a:t>
            </a:r>
            <a:r>
              <a:rPr lang="en-GB" dirty="0" err="1" smtClean="0"/>
              <a:t>remisjon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14"/>
          </p:nvPr>
        </p:nvSpPr>
        <p:spPr>
          <a:xfrm>
            <a:off x="1362309" y="1530908"/>
            <a:ext cx="6330614" cy="1199963"/>
          </a:xfrm>
        </p:spPr>
        <p:txBody>
          <a:bodyPr>
            <a:normAutofit fontScale="55000" lnSpcReduction="20000"/>
          </a:bodyPr>
          <a:lstStyle/>
          <a:p>
            <a:pPr marL="217906" lvl="1" indent="-214333">
              <a:buFont typeface="Arial" panose="020B0604020202020204" pitchFamily="34" charset="0"/>
              <a:buChar char="•"/>
            </a:pPr>
            <a:r>
              <a:rPr lang="en-GB" dirty="0" smtClean="0"/>
              <a:t>N=145 </a:t>
            </a:r>
            <a:r>
              <a:rPr lang="en-GB" dirty="0" err="1" smtClean="0"/>
              <a:t>Crohns</a:t>
            </a:r>
            <a:r>
              <a:rPr lang="en-GB" dirty="0" smtClean="0"/>
              <a:t> patients receiving endoscopy at hospital</a:t>
            </a:r>
          </a:p>
          <a:p>
            <a:pPr marL="217906" lvl="1" indent="-214333">
              <a:buFont typeface="Arial" panose="020B0604020202020204" pitchFamily="34" charset="0"/>
              <a:buChar char="•"/>
            </a:pPr>
            <a:r>
              <a:rPr lang="en-GB" dirty="0" smtClean="0"/>
              <a:t>SES-CD=0, mucosal healing</a:t>
            </a:r>
          </a:p>
          <a:p>
            <a:pPr marL="217906" lvl="1" indent="-214333">
              <a:buFont typeface="Arial" panose="020B0604020202020204" pitchFamily="34" charset="0"/>
              <a:buChar char="•"/>
            </a:pPr>
            <a:r>
              <a:rPr lang="en-GB" dirty="0" smtClean="0"/>
              <a:t>BWT 3 mm cut off</a:t>
            </a:r>
          </a:p>
          <a:p>
            <a:pPr marL="217906" lvl="1" indent="-214333">
              <a:buFont typeface="Arial" panose="020B0604020202020204" pitchFamily="34" charset="0"/>
              <a:buChar char="•"/>
            </a:pPr>
            <a:r>
              <a:rPr lang="en-GB" dirty="0" smtClean="0"/>
              <a:t>102 active disease, 43 in remission</a:t>
            </a:r>
          </a:p>
          <a:p>
            <a:pPr lvl="1"/>
            <a:endParaRPr lang="en-GB" dirty="0" smtClean="0"/>
          </a:p>
          <a:p>
            <a:pPr lvl="1"/>
            <a:r>
              <a:rPr lang="en-GB" dirty="0" smtClean="0"/>
              <a:t>Ultrasound: Sensitivity 92.2% and spec 86.0% for detecting endoscopic activity.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493335" y="4130684"/>
            <a:ext cx="162017" cy="111387"/>
          </a:xfrm>
        </p:spPr>
        <p:txBody>
          <a:bodyPr/>
          <a:lstStyle/>
          <a:p>
            <a:fld id="{E0D9A400-ED51-4268-B975-D5A45DEA6FCD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8" name="TekstSylinder 7"/>
          <p:cNvSpPr txBox="1"/>
          <p:nvPr/>
        </p:nvSpPr>
        <p:spPr>
          <a:xfrm>
            <a:off x="0" y="4864455"/>
            <a:ext cx="284725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50" dirty="0"/>
              <a:t>Sævik et al. </a:t>
            </a:r>
            <a:r>
              <a:rPr lang="nb-NO" sz="1050" dirty="0" err="1"/>
              <a:t>Ultraschall</a:t>
            </a:r>
            <a:r>
              <a:rPr lang="nb-NO" sz="1050" dirty="0"/>
              <a:t> in der </a:t>
            </a:r>
            <a:r>
              <a:rPr lang="nb-NO" sz="1050" dirty="0" err="1"/>
              <a:t>Medizin</a:t>
            </a:r>
            <a:r>
              <a:rPr lang="nb-NO" sz="1050" dirty="0"/>
              <a:t>, 2020.</a:t>
            </a:r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116" y="2774925"/>
            <a:ext cx="4550302" cy="1332279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277" y="1425978"/>
            <a:ext cx="6702064" cy="2644630"/>
          </a:xfrm>
          <a:prstGeom prst="rect">
            <a:avLst/>
          </a:prstGeom>
        </p:spPr>
      </p:pic>
      <p:sp>
        <p:nvSpPr>
          <p:cNvPr id="11" name="Rektangel 10"/>
          <p:cNvSpPr/>
          <p:nvPr/>
        </p:nvSpPr>
        <p:spPr>
          <a:xfrm>
            <a:off x="6368899" y="2409715"/>
            <a:ext cx="756163" cy="1620350"/>
          </a:xfrm>
          <a:prstGeom prst="rect">
            <a:avLst/>
          </a:prstGeom>
          <a:noFill/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225"/>
          </a:p>
        </p:txBody>
      </p:sp>
    </p:spTree>
    <p:extLst>
      <p:ext uri="{BB962C8B-B14F-4D97-AF65-F5344CB8AC3E}">
        <p14:creationId xmlns:p14="http://schemas.microsoft.com/office/powerpoint/2010/main" val="251178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66" descr="logo uib hvit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650" y="1016625"/>
            <a:ext cx="647538" cy="66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1275921" y="4586059"/>
            <a:ext cx="2095445" cy="2337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919" dirty="0" err="1"/>
              <a:t>Castiglione</a:t>
            </a:r>
            <a:r>
              <a:rPr lang="nb-NO" sz="919" dirty="0"/>
              <a:t> et al 2019, </a:t>
            </a:r>
            <a:r>
              <a:rPr lang="nb-NO" sz="919" dirty="0" err="1"/>
              <a:t>Aliment</a:t>
            </a:r>
            <a:r>
              <a:rPr lang="nb-NO" sz="919" dirty="0"/>
              <a:t> P &amp; T</a:t>
            </a:r>
          </a:p>
        </p:txBody>
      </p:sp>
      <p:sp>
        <p:nvSpPr>
          <p:cNvPr id="13" name="Titel 1"/>
          <p:cNvSpPr txBox="1">
            <a:spLocks/>
          </p:cNvSpPr>
          <p:nvPr/>
        </p:nvSpPr>
        <p:spPr>
          <a:xfrm>
            <a:off x="395535" y="508695"/>
            <a:ext cx="7525187" cy="5400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 err="1" smtClean="0">
                <a:solidFill>
                  <a:srgbClr val="FF0000"/>
                </a:solidFill>
              </a:rPr>
              <a:t>Crohns</a:t>
            </a:r>
            <a:r>
              <a:rPr lang="en-GB" sz="2800" b="1" dirty="0" smtClean="0">
                <a:solidFill>
                  <a:srgbClr val="FF0000"/>
                </a:solidFill>
              </a:rPr>
              <a:t> </a:t>
            </a:r>
            <a:r>
              <a:rPr lang="en-GB" sz="2800" b="1" dirty="0" err="1" smtClean="0">
                <a:solidFill>
                  <a:srgbClr val="FF0000"/>
                </a:solidFill>
              </a:rPr>
              <a:t>sykdom</a:t>
            </a:r>
            <a:r>
              <a:rPr lang="en-GB" sz="2800" b="1" dirty="0">
                <a:solidFill>
                  <a:srgbClr val="FF0000"/>
                </a:solidFill>
              </a:rPr>
              <a:t/>
            </a:r>
            <a:br>
              <a:rPr lang="en-GB" sz="2800" b="1" dirty="0">
                <a:solidFill>
                  <a:srgbClr val="FF0000"/>
                </a:solidFill>
              </a:rPr>
            </a:br>
            <a:r>
              <a:rPr lang="en-GB" sz="2800" b="1" dirty="0">
                <a:solidFill>
                  <a:srgbClr val="FF0000"/>
                </a:solidFill>
              </a:rPr>
              <a:t>-Transmural </a:t>
            </a:r>
            <a:r>
              <a:rPr lang="en-GB" sz="2800" b="1" dirty="0" err="1" smtClean="0">
                <a:solidFill>
                  <a:srgbClr val="FF0000"/>
                </a:solidFill>
              </a:rPr>
              <a:t>tilhelning</a:t>
            </a:r>
            <a:endParaRPr lang="de-DE" sz="2800" b="1" dirty="0">
              <a:solidFill>
                <a:srgbClr val="FF0000"/>
              </a:solidFill>
            </a:endParaRPr>
          </a:p>
        </p:txBody>
      </p:sp>
      <p:pic>
        <p:nvPicPr>
          <p:cNvPr id="15" name="Bilde 14"/>
          <p:cNvPicPr>
            <a:picLocks noChangeAspect="1"/>
          </p:cNvPicPr>
          <p:nvPr/>
        </p:nvPicPr>
        <p:blipFill rotWithShape="1">
          <a:blip r:embed="rId3"/>
          <a:srcRect l="6866" r="6622" b="5264"/>
          <a:stretch/>
        </p:blipFill>
        <p:spPr>
          <a:xfrm>
            <a:off x="3328717" y="1044049"/>
            <a:ext cx="4590638" cy="3461232"/>
          </a:xfrm>
          <a:prstGeom prst="rect">
            <a:avLst/>
          </a:prstGeom>
        </p:spPr>
      </p:pic>
      <p:pic>
        <p:nvPicPr>
          <p:cNvPr id="18" name="Bilde 17"/>
          <p:cNvPicPr>
            <a:picLocks noChangeAspect="1"/>
          </p:cNvPicPr>
          <p:nvPr/>
        </p:nvPicPr>
        <p:blipFill rotWithShape="1">
          <a:blip r:embed="rId4"/>
          <a:srcRect l="-1584" t="41380" r="1584" b="437"/>
          <a:stretch/>
        </p:blipFill>
        <p:spPr>
          <a:xfrm>
            <a:off x="4451451" y="1681956"/>
            <a:ext cx="3123751" cy="3030210"/>
          </a:xfrm>
          <a:prstGeom prst="rect">
            <a:avLst/>
          </a:prstGeom>
        </p:spPr>
      </p:pic>
      <p:pic>
        <p:nvPicPr>
          <p:cNvPr id="20" name="Bilde 19"/>
          <p:cNvPicPr>
            <a:picLocks noChangeAspect="1"/>
          </p:cNvPicPr>
          <p:nvPr/>
        </p:nvPicPr>
        <p:blipFill rotWithShape="1">
          <a:blip r:embed="rId4"/>
          <a:srcRect b="58590"/>
          <a:stretch/>
        </p:blipFill>
        <p:spPr>
          <a:xfrm>
            <a:off x="1179995" y="1676401"/>
            <a:ext cx="3267325" cy="225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00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67494"/>
            <a:ext cx="7077472" cy="489701"/>
          </a:xfrm>
        </p:spPr>
        <p:txBody>
          <a:bodyPr/>
          <a:lstStyle/>
          <a:p>
            <a:pPr>
              <a:defRPr/>
            </a:pPr>
            <a:r>
              <a:rPr lang="nb-NO" dirty="0" smtClean="0"/>
              <a:t>Oppsummering</a:t>
            </a:r>
            <a:endParaRPr lang="nb-NO" dirty="0"/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323528" y="915566"/>
            <a:ext cx="6048672" cy="3394472"/>
          </a:xfrm>
        </p:spPr>
        <p:txBody>
          <a:bodyPr>
            <a:normAutofit lnSpcReduction="10000"/>
          </a:bodyPr>
          <a:lstStyle/>
          <a:p>
            <a:r>
              <a:rPr lang="nb-NO" altLang="nb-NO" dirty="0" smtClean="0">
                <a:solidFill>
                  <a:schemeClr val="tx1"/>
                </a:solidFill>
              </a:rPr>
              <a:t>Lav kostnad, lite ubehag og liten kort/langtidsrisiko ved ultralyd </a:t>
            </a:r>
            <a:r>
              <a:rPr lang="nb-NO" altLang="nb-NO" dirty="0" smtClean="0">
                <a:solidFill>
                  <a:schemeClr val="tx1"/>
                </a:solidFill>
              </a:rPr>
              <a:t>tarm</a:t>
            </a:r>
          </a:p>
          <a:p>
            <a:pPr marL="0" indent="0">
              <a:buNone/>
            </a:pPr>
            <a:endParaRPr lang="nb-NO" altLang="nb-NO" dirty="0" smtClean="0">
              <a:solidFill>
                <a:schemeClr val="tx1"/>
              </a:solidFill>
            </a:endParaRPr>
          </a:p>
          <a:p>
            <a:r>
              <a:rPr lang="nb-NO" altLang="nb-NO" dirty="0" smtClean="0">
                <a:solidFill>
                  <a:schemeClr val="tx1"/>
                </a:solidFill>
              </a:rPr>
              <a:t>Fleksibel </a:t>
            </a:r>
            <a:r>
              <a:rPr lang="nb-NO" altLang="nb-NO" dirty="0" smtClean="0">
                <a:solidFill>
                  <a:schemeClr val="tx1"/>
                </a:solidFill>
              </a:rPr>
              <a:t>diagnostikk</a:t>
            </a:r>
          </a:p>
          <a:p>
            <a:pPr marL="0" indent="0">
              <a:buNone/>
            </a:pPr>
            <a:endParaRPr lang="nb-NO" altLang="nb-NO" dirty="0" smtClean="0">
              <a:solidFill>
                <a:schemeClr val="tx1"/>
              </a:solidFill>
            </a:endParaRPr>
          </a:p>
          <a:p>
            <a:r>
              <a:rPr lang="nb-NO" altLang="nb-NO" dirty="0" smtClean="0">
                <a:solidFill>
                  <a:schemeClr val="tx1"/>
                </a:solidFill>
              </a:rPr>
              <a:t>Nyttig både ved primærdiagnostikk, </a:t>
            </a:r>
            <a:r>
              <a:rPr lang="nb-NO" altLang="nb-NO" dirty="0" smtClean="0"/>
              <a:t>sykdomsaktivitet</a:t>
            </a:r>
            <a:r>
              <a:rPr lang="nb-NO" altLang="nb-NO" dirty="0" smtClean="0">
                <a:solidFill>
                  <a:schemeClr val="tx1"/>
                </a:solidFill>
              </a:rPr>
              <a:t> og </a:t>
            </a:r>
            <a:r>
              <a:rPr lang="nb-NO" altLang="nb-NO" dirty="0" smtClean="0">
                <a:solidFill>
                  <a:schemeClr val="tx1"/>
                </a:solidFill>
              </a:rPr>
              <a:t>komplikasjoner</a:t>
            </a:r>
          </a:p>
          <a:p>
            <a:pPr marL="0" indent="0">
              <a:buNone/>
            </a:pPr>
            <a:endParaRPr lang="nb-NO" altLang="nb-NO" dirty="0" smtClean="0">
              <a:solidFill>
                <a:schemeClr val="tx1"/>
              </a:solidFill>
            </a:endParaRPr>
          </a:p>
          <a:p>
            <a:r>
              <a:rPr lang="nb-NO" altLang="nb-NO" dirty="0" smtClean="0"/>
              <a:t>Kan potensielt skille arrvev fra betennelse og brukes i oppfølging</a:t>
            </a:r>
          </a:p>
        </p:txBody>
      </p:sp>
      <p:pic>
        <p:nvPicPr>
          <p:cNvPr id="8" name="Plassholder for innho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01998"/>
            <a:ext cx="2281640" cy="339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78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456481" y="1203598"/>
            <a:ext cx="4619575" cy="2324399"/>
          </a:xfrm>
          <a:prstGeom prst="rect">
            <a:avLst/>
          </a:prstGeom>
        </p:spPr>
        <p:txBody>
          <a:bodyPr wrap="square" lIns="62208" tIns="31105" rIns="62208" bIns="31105">
            <a:spAutoFit/>
          </a:bodyPr>
          <a:lstStyle/>
          <a:p>
            <a:pPr marL="194405" indent="-194405">
              <a:buFont typeface="Arial" panose="020B0604020202020204" pitchFamily="34" charset="0"/>
              <a:buChar char="•"/>
            </a:pPr>
            <a:r>
              <a:rPr lang="nb-NO" sz="1633" dirty="0" smtClean="0"/>
              <a:t>Veggtykkelse 3-10 </a:t>
            </a:r>
            <a:r>
              <a:rPr lang="nb-NO" sz="1633" dirty="0"/>
              <a:t>mm</a:t>
            </a:r>
          </a:p>
          <a:p>
            <a:pPr marL="194405" indent="-194405">
              <a:buFont typeface="Arial" panose="020B0604020202020204" pitchFamily="34" charset="0"/>
              <a:buChar char="•"/>
            </a:pPr>
            <a:r>
              <a:rPr lang="nb-NO" sz="1633" dirty="0" err="1" smtClean="0"/>
              <a:t>Mukosa</a:t>
            </a:r>
            <a:r>
              <a:rPr lang="nb-NO" sz="1633" dirty="0" smtClean="0"/>
              <a:t> tykkere enn </a:t>
            </a:r>
            <a:r>
              <a:rPr lang="nb-NO" sz="1633" dirty="0" err="1" smtClean="0"/>
              <a:t>submukosa</a:t>
            </a:r>
            <a:r>
              <a:rPr lang="nb-NO" sz="1633" dirty="0" smtClean="0"/>
              <a:t> (Som oftest)</a:t>
            </a:r>
            <a:endParaRPr lang="nb-NO" sz="1633" dirty="0"/>
          </a:p>
          <a:p>
            <a:pPr marL="194405" indent="-194405">
              <a:buFont typeface="Arial" panose="020B0604020202020204" pitchFamily="34" charset="0"/>
              <a:buChar char="•"/>
            </a:pPr>
            <a:r>
              <a:rPr lang="nb-NO" sz="1633" dirty="0" smtClean="0"/>
              <a:t>Kontinuerlig utbredelse fra rektum og proksimalt</a:t>
            </a:r>
          </a:p>
          <a:p>
            <a:pPr marL="194405" indent="-194405">
              <a:buFont typeface="Arial" panose="020B0604020202020204" pitchFamily="34" charset="0"/>
              <a:buChar char="•"/>
            </a:pPr>
            <a:r>
              <a:rPr lang="nb-NO" sz="1633" dirty="0" smtClean="0"/>
              <a:t>Avflatede </a:t>
            </a:r>
            <a:r>
              <a:rPr lang="nb-NO" sz="1633" dirty="0" err="1" smtClean="0"/>
              <a:t>haustra</a:t>
            </a:r>
            <a:endParaRPr lang="nb-NO" sz="1633" dirty="0"/>
          </a:p>
          <a:p>
            <a:pPr marL="194405" indent="-194405">
              <a:buFont typeface="Arial" panose="020B0604020202020204" pitchFamily="34" charset="0"/>
              <a:buChar char="•"/>
            </a:pPr>
            <a:r>
              <a:rPr lang="nb-NO" sz="1633" dirty="0" smtClean="0"/>
              <a:t>Kollabert </a:t>
            </a:r>
            <a:r>
              <a:rPr lang="nb-NO" sz="1633" dirty="0"/>
              <a:t>lumen</a:t>
            </a:r>
          </a:p>
          <a:p>
            <a:pPr marL="194405" indent="-194405">
              <a:buFont typeface="Arial" panose="020B0604020202020204" pitchFamily="34" charset="0"/>
              <a:buChar char="•"/>
            </a:pPr>
            <a:r>
              <a:rPr lang="nb-NO" sz="1633" dirty="0" smtClean="0"/>
              <a:t>Bevart lagdeling (Som </a:t>
            </a:r>
            <a:r>
              <a:rPr lang="nb-NO" sz="1633" dirty="0"/>
              <a:t>o</a:t>
            </a:r>
            <a:r>
              <a:rPr lang="nb-NO" sz="1633" dirty="0" smtClean="0"/>
              <a:t>ftest)</a:t>
            </a:r>
            <a:endParaRPr lang="nb-NO" sz="1633" dirty="0"/>
          </a:p>
          <a:p>
            <a:pPr marL="194405" indent="-194405">
              <a:buFont typeface="Arial" panose="020B0604020202020204" pitchFamily="34" charset="0"/>
              <a:buChar char="•"/>
            </a:pPr>
            <a:r>
              <a:rPr lang="nb-NO" sz="1633" dirty="0" err="1" smtClean="0"/>
              <a:t>Perikolis</a:t>
            </a:r>
            <a:r>
              <a:rPr lang="nb-NO" sz="1633" dirty="0" smtClean="0"/>
              <a:t> fett er og </a:t>
            </a:r>
            <a:r>
              <a:rPr lang="nb-NO" sz="1633" dirty="0" err="1" smtClean="0"/>
              <a:t>muscularis</a:t>
            </a:r>
            <a:r>
              <a:rPr lang="nb-NO" sz="1633" dirty="0" smtClean="0"/>
              <a:t> propria er ikke involvert (Som oftest)</a:t>
            </a:r>
            <a:endParaRPr lang="nb-NO" sz="1633" dirty="0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/>
            </a:r>
            <a:br>
              <a:rPr lang="nb-NO" dirty="0">
                <a:solidFill>
                  <a:schemeClr val="bg1"/>
                </a:solidFill>
              </a:rPr>
            </a:br>
            <a:r>
              <a:rPr lang="nb-NO" dirty="0">
                <a:solidFill>
                  <a:srgbClr val="FF0000"/>
                </a:solidFill>
              </a:rPr>
              <a:t>Ulcerøs </a:t>
            </a:r>
            <a:r>
              <a:rPr lang="nb-NO" dirty="0" err="1">
                <a:solidFill>
                  <a:srgbClr val="FF0000"/>
                </a:solidFill>
              </a:rPr>
              <a:t>colitt</a:t>
            </a:r>
            <a:r>
              <a:rPr lang="nb-NO" dirty="0">
                <a:solidFill>
                  <a:srgbClr val="FF0000"/>
                </a:solidFill>
              </a:rPr>
              <a:t/>
            </a:r>
            <a:br>
              <a:rPr lang="nb-NO" dirty="0">
                <a:solidFill>
                  <a:srgbClr val="FF0000"/>
                </a:solidFill>
              </a:rPr>
            </a:br>
            <a:r>
              <a:rPr lang="nb-NO" dirty="0">
                <a:solidFill>
                  <a:srgbClr val="FF0000"/>
                </a:solidFill>
              </a:rPr>
              <a:t>-Generelt</a:t>
            </a:r>
            <a:endParaRPr lang="nb-NO" dirty="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745" y="267494"/>
            <a:ext cx="2496277" cy="1872208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744" y="2394351"/>
            <a:ext cx="2496277" cy="1872208"/>
          </a:xfrm>
          <a:prstGeom prst="rect">
            <a:avLst/>
          </a:prstGeom>
        </p:spPr>
      </p:pic>
      <p:sp>
        <p:nvSpPr>
          <p:cNvPr id="10" name="TekstSylinder 9"/>
          <p:cNvSpPr txBox="1"/>
          <p:nvPr/>
        </p:nvSpPr>
        <p:spPr>
          <a:xfrm>
            <a:off x="6029530" y="2096267"/>
            <a:ext cx="1522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Transversum</a:t>
            </a:r>
            <a:endParaRPr lang="nb-NO" dirty="0"/>
          </a:p>
        </p:txBody>
      </p:sp>
      <p:sp>
        <p:nvSpPr>
          <p:cNvPr id="11" name="TekstSylinder 10"/>
          <p:cNvSpPr txBox="1"/>
          <p:nvPr/>
        </p:nvSpPr>
        <p:spPr>
          <a:xfrm>
            <a:off x="6134062" y="4205180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Sigmoideum</a:t>
            </a:r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696" y="3219822"/>
            <a:ext cx="2369941" cy="1777456"/>
          </a:xfrm>
          <a:prstGeom prst="rect">
            <a:avLst/>
          </a:prstGeom>
        </p:spPr>
      </p:pic>
      <p:sp>
        <p:nvSpPr>
          <p:cNvPr id="13" name="TekstSylinder 12"/>
          <p:cNvSpPr txBox="1"/>
          <p:nvPr/>
        </p:nvSpPr>
        <p:spPr>
          <a:xfrm>
            <a:off x="2238628" y="4766170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Descendens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4273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23528" y="-34177"/>
            <a:ext cx="1176226" cy="857610"/>
          </a:xfrm>
        </p:spPr>
        <p:txBody>
          <a:bodyPr/>
          <a:lstStyle/>
          <a:p>
            <a:pPr algn="l"/>
            <a:r>
              <a:rPr lang="nb-NO" dirty="0">
                <a:solidFill>
                  <a:srgbClr val="FF0000"/>
                </a:solidFill>
              </a:rPr>
              <a:t>NSGU</a:t>
            </a:r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5" name="TekstSylinder 4"/>
          <p:cNvSpPr txBox="1"/>
          <p:nvPr/>
        </p:nvSpPr>
        <p:spPr>
          <a:xfrm>
            <a:off x="1870299" y="1404640"/>
            <a:ext cx="5634225" cy="34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4424" indent="-194424">
              <a:buFont typeface="Arial" panose="020B0604020202020204" pitchFamily="34" charset="0"/>
              <a:buChar char="•"/>
            </a:pPr>
            <a:endParaRPr lang="nb-NO" sz="1633" dirty="0">
              <a:solidFill>
                <a:srgbClr val="000000"/>
              </a:solidFill>
            </a:endParaRP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41" y="1500076"/>
            <a:ext cx="6843598" cy="2138624"/>
          </a:xfrm>
          <a:prstGeom prst="rect">
            <a:avLst/>
          </a:prstGeom>
        </p:spPr>
      </p:pic>
      <p:sp>
        <p:nvSpPr>
          <p:cNvPr id="7" name="TekstSylinder 6"/>
          <p:cNvSpPr txBox="1"/>
          <p:nvPr/>
        </p:nvSpPr>
        <p:spPr>
          <a:xfrm>
            <a:off x="3433587" y="3727792"/>
            <a:ext cx="2815194" cy="469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25" dirty="0"/>
              <a:t>Bilde av NSGU-gjengen i Bergen i sol</a:t>
            </a:r>
          </a:p>
          <a:p>
            <a:r>
              <a:rPr lang="nb-NO" sz="1225" dirty="0"/>
              <a:t>Tatt med svært rask lukkertid</a:t>
            </a:r>
            <a:endParaRPr lang="nb-NO" sz="1225" dirty="0"/>
          </a:p>
        </p:txBody>
      </p:sp>
    </p:spTree>
    <p:extLst>
      <p:ext uri="{BB962C8B-B14F-4D97-AF65-F5344CB8AC3E}">
        <p14:creationId xmlns:p14="http://schemas.microsoft.com/office/powerpoint/2010/main" val="384684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82E9E5F9-659E-7646-BB31-FB73998E68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 err="1"/>
              <a:t>uib.no</a:t>
            </a:r>
            <a:endParaRPr lang="nb-NO" dirty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057704"/>
            <a:ext cx="2448272" cy="2384403"/>
          </a:xfrm>
          <a:prstGeom prst="rect">
            <a:avLst/>
          </a:prstGeom>
        </p:spPr>
      </p:pic>
      <p:sp>
        <p:nvSpPr>
          <p:cNvPr id="3" name="Bildeforklaring formet som et avrundet rektangel 2"/>
          <p:cNvSpPr/>
          <p:nvPr/>
        </p:nvSpPr>
        <p:spPr>
          <a:xfrm>
            <a:off x="1619672" y="589652"/>
            <a:ext cx="1440160" cy="936104"/>
          </a:xfrm>
          <a:prstGeom prst="wedgeRoundRectCallout">
            <a:avLst>
              <a:gd name="adj1" fmla="val 148846"/>
              <a:gd name="adj2" fmla="val 10292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>
                <a:solidFill>
                  <a:schemeClr val="tx1"/>
                </a:solidFill>
              </a:rPr>
              <a:t>Spørsmål?</a:t>
            </a:r>
            <a:endParaRPr lang="nb-NO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33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Illustrasjoner\k17ucsigmo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879" y="2933205"/>
            <a:ext cx="2038683" cy="166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Illustrasjoner\k17ucreumtverrsitt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220" y="3397336"/>
            <a:ext cx="1871354" cy="152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E:\Illustrasjoner\col desc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530" y="923112"/>
            <a:ext cx="2043982" cy="166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Illustrasjoner\k17ucdistsigmoogfrivaeske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828" y="1542892"/>
            <a:ext cx="1968827" cy="160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871" y="1242626"/>
            <a:ext cx="2024142" cy="1651274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369" y="3306649"/>
            <a:ext cx="2047873" cy="1708005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02108">
            <a:off x="1472152" y="3923402"/>
            <a:ext cx="389333" cy="474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17451">
            <a:off x="3190313" y="3623115"/>
            <a:ext cx="335350" cy="408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57751">
            <a:off x="2973753" y="4586233"/>
            <a:ext cx="340124" cy="414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02108">
            <a:off x="2242351" y="4360280"/>
            <a:ext cx="359181" cy="437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37763">
            <a:off x="2446339" y="4739446"/>
            <a:ext cx="287412" cy="350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kstSylinder 5"/>
          <p:cNvSpPr txBox="1"/>
          <p:nvPr/>
        </p:nvSpPr>
        <p:spPr>
          <a:xfrm>
            <a:off x="1308586" y="1003966"/>
            <a:ext cx="2427543" cy="251331"/>
          </a:xfrm>
          <a:prstGeom prst="rect">
            <a:avLst/>
          </a:prstGeom>
          <a:noFill/>
        </p:spPr>
        <p:txBody>
          <a:bodyPr wrap="none" lIns="62208" tIns="31105" rIns="62208" bIns="31105" rtlCol="0">
            <a:spAutoFit/>
          </a:bodyPr>
          <a:lstStyle/>
          <a:p>
            <a:r>
              <a:rPr lang="nb-NO" sz="1225" dirty="0" err="1"/>
              <a:t>Colon</a:t>
            </a:r>
            <a:r>
              <a:rPr lang="nb-NO" sz="1225" dirty="0"/>
              <a:t> ascendens m/ulcerasjoner</a:t>
            </a:r>
            <a:endParaRPr lang="nb-NO" sz="1225" dirty="0"/>
          </a:p>
        </p:txBody>
      </p:sp>
      <p:sp>
        <p:nvSpPr>
          <p:cNvPr id="8" name="TekstSylinder 7"/>
          <p:cNvSpPr txBox="1"/>
          <p:nvPr/>
        </p:nvSpPr>
        <p:spPr>
          <a:xfrm>
            <a:off x="5717879" y="4602095"/>
            <a:ext cx="1751076" cy="251331"/>
          </a:xfrm>
          <a:prstGeom prst="rect">
            <a:avLst/>
          </a:prstGeom>
          <a:noFill/>
        </p:spPr>
        <p:txBody>
          <a:bodyPr wrap="none" lIns="62208" tIns="31105" rIns="62208" bIns="31105" rtlCol="0">
            <a:spAutoFit/>
          </a:bodyPr>
          <a:lstStyle/>
          <a:p>
            <a:r>
              <a:rPr lang="nb-NO" sz="1225" dirty="0" err="1"/>
              <a:t>Colon</a:t>
            </a:r>
            <a:r>
              <a:rPr lang="nb-NO" sz="1225" dirty="0"/>
              <a:t> </a:t>
            </a:r>
            <a:r>
              <a:rPr lang="nb-NO" sz="1225" dirty="0" err="1"/>
              <a:t>sigmodeum</a:t>
            </a:r>
            <a:r>
              <a:rPr lang="nb-NO" sz="1225" dirty="0"/>
              <a:t> </a:t>
            </a:r>
            <a:r>
              <a:rPr lang="nb-NO" sz="1225" dirty="0" err="1"/>
              <a:t>prox</a:t>
            </a:r>
            <a:endParaRPr lang="nb-NO" sz="1225" dirty="0"/>
          </a:p>
        </p:txBody>
      </p:sp>
      <p:sp>
        <p:nvSpPr>
          <p:cNvPr id="9" name="TekstSylinder 8"/>
          <p:cNvSpPr txBox="1"/>
          <p:nvPr/>
        </p:nvSpPr>
        <p:spPr>
          <a:xfrm>
            <a:off x="3929380" y="1096038"/>
            <a:ext cx="1612274" cy="439844"/>
          </a:xfrm>
          <a:prstGeom prst="rect">
            <a:avLst/>
          </a:prstGeom>
          <a:noFill/>
        </p:spPr>
        <p:txBody>
          <a:bodyPr wrap="square" lIns="62208" tIns="31105" rIns="62208" bIns="31105" rtlCol="0">
            <a:spAutoFit/>
          </a:bodyPr>
          <a:lstStyle/>
          <a:p>
            <a:r>
              <a:rPr lang="nb-NO" sz="1225" dirty="0"/>
              <a:t>Distale  </a:t>
            </a:r>
            <a:r>
              <a:rPr lang="nb-NO" sz="1225" dirty="0" err="1"/>
              <a:t>sigmo</a:t>
            </a:r>
            <a:r>
              <a:rPr lang="nb-NO" sz="1225" dirty="0"/>
              <a:t> med pseudopolypper</a:t>
            </a:r>
            <a:endParaRPr lang="nb-NO" sz="1225" dirty="0"/>
          </a:p>
        </p:txBody>
      </p:sp>
      <p:sp>
        <p:nvSpPr>
          <p:cNvPr id="16" name="TekstSylinder 15"/>
          <p:cNvSpPr txBox="1"/>
          <p:nvPr/>
        </p:nvSpPr>
        <p:spPr>
          <a:xfrm>
            <a:off x="4082068" y="3159223"/>
            <a:ext cx="614547" cy="251331"/>
          </a:xfrm>
          <a:prstGeom prst="rect">
            <a:avLst/>
          </a:prstGeom>
          <a:noFill/>
        </p:spPr>
        <p:txBody>
          <a:bodyPr wrap="none" lIns="62208" tIns="31105" rIns="62208" bIns="31105" rtlCol="0">
            <a:spAutoFit/>
          </a:bodyPr>
          <a:lstStyle/>
          <a:p>
            <a:r>
              <a:rPr lang="nb-NO" sz="1225" dirty="0"/>
              <a:t>Proktitt</a:t>
            </a:r>
            <a:endParaRPr lang="nb-NO" sz="1225" dirty="0"/>
          </a:p>
        </p:txBody>
      </p:sp>
      <p:sp>
        <p:nvSpPr>
          <p:cNvPr id="17" name="TekstSylinder 16"/>
          <p:cNvSpPr txBox="1"/>
          <p:nvPr/>
        </p:nvSpPr>
        <p:spPr>
          <a:xfrm>
            <a:off x="5694529" y="2606964"/>
            <a:ext cx="1914582" cy="251331"/>
          </a:xfrm>
          <a:prstGeom prst="rect">
            <a:avLst/>
          </a:prstGeom>
          <a:noFill/>
        </p:spPr>
        <p:txBody>
          <a:bodyPr wrap="none" lIns="62208" tIns="31105" rIns="62208" bIns="31105" rtlCol="0">
            <a:spAutoFit/>
          </a:bodyPr>
          <a:lstStyle/>
          <a:p>
            <a:r>
              <a:rPr lang="nb-NO" sz="1225" dirty="0" err="1"/>
              <a:t>Col</a:t>
            </a:r>
            <a:r>
              <a:rPr lang="nb-NO" sz="1225" dirty="0"/>
              <a:t>. </a:t>
            </a:r>
            <a:r>
              <a:rPr lang="nb-NO" sz="1225" dirty="0" err="1"/>
              <a:t>d</a:t>
            </a:r>
            <a:r>
              <a:rPr lang="nb-NO" sz="1225" dirty="0" err="1"/>
              <a:t>esc</a:t>
            </a:r>
            <a:r>
              <a:rPr lang="nb-NO" sz="1225" dirty="0"/>
              <a:t> med tom lumen</a:t>
            </a:r>
            <a:endParaRPr lang="nb-NO" sz="1225" dirty="0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rgbClr val="FF0000"/>
                </a:solidFill>
              </a:rPr>
              <a:t>Ulcerøs </a:t>
            </a:r>
            <a:r>
              <a:rPr lang="nb-NO" dirty="0" err="1">
                <a:solidFill>
                  <a:srgbClr val="FF0000"/>
                </a:solidFill>
              </a:rPr>
              <a:t>colitt</a:t>
            </a:r>
            <a:r>
              <a:rPr lang="nb-NO" dirty="0">
                <a:solidFill>
                  <a:srgbClr val="FF0000"/>
                </a:solidFill>
              </a:rPr>
              <a:t/>
            </a:r>
            <a:br>
              <a:rPr lang="nb-NO" dirty="0">
                <a:solidFill>
                  <a:srgbClr val="FF0000"/>
                </a:solidFill>
              </a:rPr>
            </a:br>
            <a:r>
              <a:rPr lang="nb-NO" dirty="0" smtClean="0">
                <a:solidFill>
                  <a:srgbClr val="FF0000"/>
                </a:solidFill>
              </a:rPr>
              <a:t>-flere eksempler</a:t>
            </a:r>
            <a:endParaRPr lang="nb-NO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29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23528" y="323479"/>
            <a:ext cx="4608512" cy="857610"/>
          </a:xfrm>
        </p:spPr>
        <p:txBody>
          <a:bodyPr/>
          <a:lstStyle/>
          <a:p>
            <a:pPr algn="l"/>
            <a:r>
              <a:rPr lang="nb-NO" dirty="0" err="1" smtClean="0">
                <a:solidFill>
                  <a:srgbClr val="FF0000"/>
                </a:solidFill>
              </a:rPr>
              <a:t>Crohns</a:t>
            </a:r>
            <a:r>
              <a:rPr lang="nb-NO" dirty="0" smtClean="0">
                <a:solidFill>
                  <a:srgbClr val="FF0000"/>
                </a:solidFill>
              </a:rPr>
              <a:t> sykdom </a:t>
            </a:r>
            <a:br>
              <a:rPr lang="nb-NO" dirty="0" smtClean="0">
                <a:solidFill>
                  <a:srgbClr val="FF0000"/>
                </a:solidFill>
              </a:rPr>
            </a:br>
            <a:r>
              <a:rPr lang="nb-NO" dirty="0" smtClean="0">
                <a:solidFill>
                  <a:srgbClr val="FF0000"/>
                </a:solidFill>
              </a:rPr>
              <a:t>-Generell</a:t>
            </a:r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5" name="TekstSylinder 4"/>
          <p:cNvSpPr txBox="1"/>
          <p:nvPr/>
        </p:nvSpPr>
        <p:spPr>
          <a:xfrm>
            <a:off x="323529" y="1219352"/>
            <a:ext cx="345638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4424" indent="-194424">
              <a:buFont typeface="Arial" panose="020B0604020202020204" pitchFamily="34" charset="0"/>
              <a:buChar char="•"/>
            </a:pPr>
            <a:r>
              <a:rPr lang="nb-NO" sz="1400" dirty="0"/>
              <a:t>Veggtykkelse  3-15 mm</a:t>
            </a:r>
          </a:p>
          <a:p>
            <a:pPr marL="194424" indent="-194424">
              <a:buFont typeface="Arial" panose="020B0604020202020204" pitchFamily="34" charset="0"/>
              <a:buChar char="•"/>
            </a:pPr>
            <a:r>
              <a:rPr lang="nb-NO" sz="1400" dirty="0"/>
              <a:t>3 mm brukt som </a:t>
            </a:r>
            <a:r>
              <a:rPr lang="nb-NO" sz="1400" dirty="0" err="1"/>
              <a:t>cut</a:t>
            </a:r>
            <a:r>
              <a:rPr lang="nb-NO" sz="1400" dirty="0"/>
              <a:t> </a:t>
            </a:r>
            <a:r>
              <a:rPr lang="nb-NO" sz="1400" dirty="0" err="1"/>
              <a:t>off</a:t>
            </a:r>
            <a:r>
              <a:rPr lang="nb-NO" sz="1400" dirty="0"/>
              <a:t>  i kliniske </a:t>
            </a:r>
            <a:r>
              <a:rPr lang="nb-NO" sz="1400" dirty="0" smtClean="0"/>
              <a:t>studier</a:t>
            </a:r>
          </a:p>
          <a:p>
            <a:pPr marL="194424" indent="-194424">
              <a:buFont typeface="Arial" panose="020B0604020202020204" pitchFamily="34" charset="0"/>
              <a:buChar char="•"/>
            </a:pPr>
            <a:endParaRPr lang="nb-NO" sz="1400" dirty="0"/>
          </a:p>
          <a:p>
            <a:pPr marL="194424" indent="-194424">
              <a:buFont typeface="Arial" panose="020B0604020202020204" pitchFamily="34" charset="0"/>
              <a:buChar char="•"/>
            </a:pPr>
            <a:r>
              <a:rPr lang="nb-NO" sz="1400" dirty="0"/>
              <a:t>Flekkvis utbredelse</a:t>
            </a:r>
            <a:endParaRPr lang="nb-NO" sz="1400" dirty="0"/>
          </a:p>
          <a:p>
            <a:pPr marL="194424" indent="-194424">
              <a:buFont typeface="Arial" panose="020B0604020202020204" pitchFamily="34" charset="0"/>
              <a:buChar char="•"/>
            </a:pPr>
            <a:r>
              <a:rPr lang="nb-NO" sz="1400" dirty="0"/>
              <a:t>Prominent </a:t>
            </a:r>
            <a:r>
              <a:rPr lang="nb-NO" sz="1400" dirty="0" err="1"/>
              <a:t>submukosa</a:t>
            </a:r>
            <a:endParaRPr lang="nb-NO" sz="1400" dirty="0"/>
          </a:p>
          <a:p>
            <a:pPr marL="194424" indent="-194424">
              <a:buFont typeface="Arial" panose="020B0604020202020204" pitchFamily="34" charset="0"/>
              <a:buChar char="•"/>
            </a:pPr>
            <a:r>
              <a:rPr lang="nb-NO" sz="1400" dirty="0"/>
              <a:t>Tap av </a:t>
            </a:r>
            <a:r>
              <a:rPr lang="nb-NO" sz="1400" dirty="0" err="1"/>
              <a:t>vegglag</a:t>
            </a:r>
            <a:r>
              <a:rPr lang="nb-NO" sz="1400" dirty="0"/>
              <a:t> indikerer transmural </a:t>
            </a:r>
            <a:r>
              <a:rPr lang="nb-NO" sz="1400" dirty="0" smtClean="0"/>
              <a:t>sykdom</a:t>
            </a:r>
            <a:r>
              <a:rPr lang="nb-NO" sz="1400" dirty="0"/>
              <a:t>, ulcerasjoner eller kronisk inflammasjon</a:t>
            </a:r>
            <a:endParaRPr lang="nb-NO" sz="1400" dirty="0"/>
          </a:p>
          <a:p>
            <a:endParaRPr lang="nb-NO" sz="1400" dirty="0"/>
          </a:p>
          <a:p>
            <a:pPr marL="194424" indent="-194424">
              <a:buFont typeface="Arial" panose="020B0604020202020204" pitchFamily="34" charset="0"/>
              <a:buChar char="•"/>
            </a:pPr>
            <a:r>
              <a:rPr lang="nb-NO" sz="1400" dirty="0" err="1"/>
              <a:t>Mesenteriell</a:t>
            </a:r>
            <a:r>
              <a:rPr lang="nb-NO" sz="1400" dirty="0"/>
              <a:t> affeksjon med fettvevsproliferasjon</a:t>
            </a:r>
          </a:p>
          <a:p>
            <a:pPr marL="194424" indent="-194424">
              <a:buFont typeface="Arial" panose="020B0604020202020204" pitchFamily="34" charset="0"/>
              <a:buChar char="•"/>
            </a:pPr>
            <a:r>
              <a:rPr lang="nb-NO" sz="1400" dirty="0"/>
              <a:t>Tap av peristaltikk og elastisitet</a:t>
            </a:r>
          </a:p>
          <a:p>
            <a:pPr marL="194424" indent="-194424">
              <a:buFont typeface="Arial" panose="020B0604020202020204" pitchFamily="34" charset="0"/>
              <a:buChar char="•"/>
            </a:pPr>
            <a:r>
              <a:rPr lang="nb-NO" sz="1400" dirty="0"/>
              <a:t>Fikserte vinkler</a:t>
            </a:r>
          </a:p>
          <a:p>
            <a:pPr marL="194424" indent="-194424">
              <a:buFont typeface="Arial" panose="020B0604020202020204" pitchFamily="34" charset="0"/>
              <a:buChar char="•"/>
            </a:pPr>
            <a:r>
              <a:rPr lang="nb-NO" sz="1400" dirty="0" err="1"/>
              <a:t>Avsmalnet</a:t>
            </a:r>
            <a:r>
              <a:rPr lang="nb-NO" sz="1400" dirty="0"/>
              <a:t> lumen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72124"/>
            <a:ext cx="2520280" cy="1924308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84" y="2602777"/>
            <a:ext cx="2520280" cy="1924308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6190500" y="2180270"/>
            <a:ext cx="20501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/>
              <a:t>Transmural affeksjon TI</a:t>
            </a:r>
            <a:endParaRPr lang="nb-NO" sz="1400" dirty="0"/>
          </a:p>
        </p:txBody>
      </p:sp>
      <p:sp>
        <p:nvSpPr>
          <p:cNvPr id="7" name="TekstSylinder 6"/>
          <p:cNvSpPr txBox="1"/>
          <p:nvPr/>
        </p:nvSpPr>
        <p:spPr>
          <a:xfrm>
            <a:off x="5626557" y="4597432"/>
            <a:ext cx="31261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/>
              <a:t>Ulcerasjon og fettvevsproliferasjon TI</a:t>
            </a:r>
            <a:endParaRPr lang="nb-NO" sz="1400" dirty="0"/>
          </a:p>
        </p:txBody>
      </p:sp>
      <p:cxnSp>
        <p:nvCxnSpPr>
          <p:cNvPr id="14" name="Rett pilkobling 13"/>
          <p:cNvCxnSpPr/>
          <p:nvPr/>
        </p:nvCxnSpPr>
        <p:spPr>
          <a:xfrm>
            <a:off x="6450587" y="3041093"/>
            <a:ext cx="504056" cy="4340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5" name="Bilde 1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/>
          <a:stretch/>
        </p:blipFill>
        <p:spPr>
          <a:xfrm>
            <a:off x="3491880" y="327332"/>
            <a:ext cx="2637848" cy="1852937"/>
          </a:xfrm>
          <a:prstGeom prst="rect">
            <a:avLst/>
          </a:prstGeom>
        </p:spPr>
      </p:pic>
      <p:sp>
        <p:nvSpPr>
          <p:cNvPr id="16" name="TekstSylinder 15"/>
          <p:cNvSpPr txBox="1"/>
          <p:nvPr/>
        </p:nvSpPr>
        <p:spPr>
          <a:xfrm>
            <a:off x="4094360" y="2180269"/>
            <a:ext cx="10470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/>
              <a:t>Stenose TI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345279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95536" y="267494"/>
            <a:ext cx="3744416" cy="792088"/>
          </a:xfrm>
        </p:spPr>
        <p:txBody>
          <a:bodyPr/>
          <a:lstStyle/>
          <a:p>
            <a:r>
              <a:rPr lang="nb-NO" dirty="0" err="1" smtClean="0"/>
              <a:t>Crohns</a:t>
            </a:r>
            <a:r>
              <a:rPr lang="nb-NO" dirty="0" smtClean="0"/>
              <a:t> sykdom</a:t>
            </a:r>
            <a:r>
              <a:rPr lang="nb-NO" dirty="0"/>
              <a:t/>
            </a:r>
            <a:br>
              <a:rPr lang="nb-NO" dirty="0"/>
            </a:br>
            <a:r>
              <a:rPr lang="nb-NO" dirty="0"/>
              <a:t>-</a:t>
            </a:r>
            <a:r>
              <a:rPr lang="nb-NO" dirty="0" smtClean="0"/>
              <a:t>Generelt</a:t>
            </a:r>
            <a:endParaRPr lang="nb-NO" dirty="0"/>
          </a:p>
        </p:txBody>
      </p:sp>
      <p:sp>
        <p:nvSpPr>
          <p:cNvPr id="8" name="TekstSylinder 7"/>
          <p:cNvSpPr txBox="1"/>
          <p:nvPr/>
        </p:nvSpPr>
        <p:spPr>
          <a:xfrm>
            <a:off x="1277289" y="3327913"/>
            <a:ext cx="6538437" cy="1034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25" dirty="0" smtClean="0"/>
              <a:t>Pasient med sykdom i kolon.</a:t>
            </a:r>
            <a:endParaRPr lang="nb-NO" sz="1225" dirty="0"/>
          </a:p>
          <a:p>
            <a:r>
              <a:rPr lang="nb-NO" sz="1225" dirty="0" smtClean="0"/>
              <a:t>Venstre: Tverrsnitt av </a:t>
            </a:r>
            <a:r>
              <a:rPr lang="nb-NO" sz="1225" dirty="0" err="1" smtClean="0"/>
              <a:t>sigmo</a:t>
            </a:r>
            <a:r>
              <a:rPr lang="nb-NO" sz="1225" dirty="0" smtClean="0"/>
              <a:t> med tap av </a:t>
            </a:r>
            <a:r>
              <a:rPr lang="nb-NO" sz="1225" dirty="0" err="1" smtClean="0"/>
              <a:t>vegglag</a:t>
            </a:r>
            <a:r>
              <a:rPr lang="nb-NO" sz="1225" dirty="0" smtClean="0"/>
              <a:t> og fettvevsproliferasjon. (Rød pil mot A. </a:t>
            </a:r>
            <a:r>
              <a:rPr lang="nb-NO" sz="1225" dirty="0" err="1" smtClean="0"/>
              <a:t>iliac</a:t>
            </a:r>
            <a:r>
              <a:rPr lang="nb-NO" sz="1225" dirty="0" smtClean="0"/>
              <a:t> sin.) </a:t>
            </a:r>
          </a:p>
          <a:p>
            <a:r>
              <a:rPr lang="nb-NO" sz="1225" dirty="0" smtClean="0"/>
              <a:t>Høyre: Tilsvarende lengdesnitt. Langsgående ulcerasjon i fremre vegg </a:t>
            </a:r>
            <a:r>
              <a:rPr lang="nb-NO" sz="1225" dirty="0" err="1" smtClean="0"/>
              <a:t>im</a:t>
            </a:r>
            <a:r>
              <a:rPr lang="nb-NO" sz="1225" dirty="0" smtClean="0"/>
              <a:t> område med tap av </a:t>
            </a:r>
            <a:r>
              <a:rPr lang="nb-NO" sz="1225" dirty="0" err="1" smtClean="0"/>
              <a:t>vegglag</a:t>
            </a:r>
            <a:endParaRPr lang="nb-NO" sz="1225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300" y="1331394"/>
            <a:ext cx="3331105" cy="1831152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505" y="1323723"/>
            <a:ext cx="3022164" cy="1838822"/>
          </a:xfrm>
          <a:prstGeom prst="rect">
            <a:avLst/>
          </a:prstGeom>
        </p:spPr>
      </p:pic>
      <p:sp>
        <p:nvSpPr>
          <p:cNvPr id="5" name="Pil høyre 4"/>
          <p:cNvSpPr/>
          <p:nvPr/>
        </p:nvSpPr>
        <p:spPr>
          <a:xfrm rot="13680752" flipV="1">
            <a:off x="3702737" y="2632132"/>
            <a:ext cx="781430" cy="3343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225"/>
          </a:p>
        </p:txBody>
      </p:sp>
      <p:sp>
        <p:nvSpPr>
          <p:cNvPr id="9" name="Pil høyre 8"/>
          <p:cNvSpPr/>
          <p:nvPr/>
        </p:nvSpPr>
        <p:spPr>
          <a:xfrm rot="13680752" flipV="1">
            <a:off x="6648203" y="2471046"/>
            <a:ext cx="781430" cy="3343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225"/>
          </a:p>
        </p:txBody>
      </p:sp>
    </p:spTree>
    <p:extLst>
      <p:ext uri="{BB962C8B-B14F-4D97-AF65-F5344CB8AC3E}">
        <p14:creationId xmlns:p14="http://schemas.microsoft.com/office/powerpoint/2010/main" val="206468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23528" y="265331"/>
            <a:ext cx="2908365" cy="857610"/>
          </a:xfrm>
        </p:spPr>
        <p:txBody>
          <a:bodyPr/>
          <a:lstStyle/>
          <a:p>
            <a:pPr algn="l"/>
            <a:r>
              <a:rPr lang="nb-NO" dirty="0" err="1" smtClean="0">
                <a:solidFill>
                  <a:srgbClr val="FF0000"/>
                </a:solidFill>
              </a:rPr>
              <a:t>Vegglag</a:t>
            </a:r>
            <a:r>
              <a:rPr lang="nb-NO" dirty="0" smtClean="0">
                <a:solidFill>
                  <a:srgbClr val="FF0000"/>
                </a:solidFill>
              </a:rPr>
              <a:t/>
            </a:r>
            <a:br>
              <a:rPr lang="nb-NO" dirty="0" smtClean="0">
                <a:solidFill>
                  <a:srgbClr val="FF0000"/>
                </a:solidFill>
              </a:rPr>
            </a:br>
            <a:r>
              <a:rPr lang="nb-NO" dirty="0" smtClean="0">
                <a:solidFill>
                  <a:srgbClr val="FF0000"/>
                </a:solidFill>
              </a:rPr>
              <a:t>-Ulcerasjoner</a:t>
            </a:r>
            <a:endParaRPr lang="nb-NO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025" y="1132518"/>
            <a:ext cx="4084978" cy="3118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kstSylinder 5"/>
          <p:cNvSpPr txBox="1"/>
          <p:nvPr/>
        </p:nvSpPr>
        <p:spPr>
          <a:xfrm>
            <a:off x="4444597" y="4250873"/>
            <a:ext cx="4737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Stort sår </a:t>
            </a:r>
            <a:r>
              <a:rPr lang="nb-NO" dirty="0"/>
              <a:t>i </a:t>
            </a:r>
            <a:r>
              <a:rPr lang="nb-NO" dirty="0" smtClean="0"/>
              <a:t>terminale </a:t>
            </a:r>
            <a:r>
              <a:rPr lang="nb-NO" dirty="0" err="1"/>
              <a:t>ileum</a:t>
            </a:r>
            <a:r>
              <a:rPr lang="nb-NO" dirty="0"/>
              <a:t> hos </a:t>
            </a:r>
            <a:r>
              <a:rPr lang="nb-NO" dirty="0" err="1" smtClean="0"/>
              <a:t>Crohnpasient</a:t>
            </a:r>
            <a:endParaRPr lang="nb-NO" dirty="0"/>
          </a:p>
        </p:txBody>
      </p:sp>
      <p:sp>
        <p:nvSpPr>
          <p:cNvPr id="7" name="TekstSylinder 6"/>
          <p:cNvSpPr txBox="1"/>
          <p:nvPr/>
        </p:nvSpPr>
        <p:spPr>
          <a:xfrm>
            <a:off x="181892" y="4235120"/>
            <a:ext cx="426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Lite sår i </a:t>
            </a:r>
            <a:r>
              <a:rPr lang="nb-NO" dirty="0" err="1" smtClean="0"/>
              <a:t>transversum</a:t>
            </a:r>
            <a:r>
              <a:rPr lang="nb-NO" dirty="0" smtClean="0"/>
              <a:t> hos </a:t>
            </a:r>
            <a:r>
              <a:rPr lang="nb-NO" dirty="0" err="1" smtClean="0"/>
              <a:t>Crohnpasient</a:t>
            </a:r>
            <a:endParaRPr lang="nb-NO" dirty="0"/>
          </a:p>
        </p:txBody>
      </p:sp>
      <p:cxnSp>
        <p:nvCxnSpPr>
          <p:cNvPr id="14" name="Rett pil 13"/>
          <p:cNvCxnSpPr/>
          <p:nvPr/>
        </p:nvCxnSpPr>
        <p:spPr bwMode="auto">
          <a:xfrm>
            <a:off x="5247363" y="1885844"/>
            <a:ext cx="174889" cy="342953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3" name="Bild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85" y="1122941"/>
            <a:ext cx="4076043" cy="311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0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09553" y="283273"/>
            <a:ext cx="4983433" cy="857610"/>
          </a:xfrm>
        </p:spPr>
        <p:txBody>
          <a:bodyPr/>
          <a:lstStyle/>
          <a:p>
            <a:pPr algn="l"/>
            <a:r>
              <a:rPr lang="nb-NO" dirty="0" smtClean="0">
                <a:solidFill>
                  <a:srgbClr val="FF0000"/>
                </a:solidFill>
              </a:rPr>
              <a:t>Ekstramurale funn</a:t>
            </a:r>
            <a:br>
              <a:rPr lang="nb-NO" dirty="0" smtClean="0">
                <a:solidFill>
                  <a:srgbClr val="FF0000"/>
                </a:solidFill>
              </a:rPr>
            </a:br>
            <a:r>
              <a:rPr lang="nb-NO" dirty="0" smtClean="0">
                <a:solidFill>
                  <a:srgbClr val="FF0000"/>
                </a:solidFill>
              </a:rPr>
              <a:t>-Fettvevsproliferasjon</a:t>
            </a:r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9" name="TekstSylinder 8"/>
          <p:cNvSpPr txBox="1"/>
          <p:nvPr/>
        </p:nvSpPr>
        <p:spPr>
          <a:xfrm>
            <a:off x="409553" y="3905688"/>
            <a:ext cx="3595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Relativt </a:t>
            </a:r>
            <a:r>
              <a:rPr lang="nb-NO" dirty="0" err="1" smtClean="0"/>
              <a:t>hypoekkogent</a:t>
            </a:r>
            <a:r>
              <a:rPr lang="nb-NO" dirty="0" smtClean="0"/>
              <a:t> og uryddig</a:t>
            </a:r>
          </a:p>
          <a:p>
            <a:r>
              <a:rPr lang="nb-NO" dirty="0" smtClean="0">
                <a:sym typeface="Wingdings" panose="05000000000000000000" pitchFamily="2" charset="2"/>
              </a:rPr>
              <a:t>Gammelt/Kronisk</a:t>
            </a:r>
            <a:endParaRPr lang="nb-NO" dirty="0"/>
          </a:p>
        </p:txBody>
      </p:sp>
      <p:sp>
        <p:nvSpPr>
          <p:cNvPr id="10" name="TekstSylinder 9"/>
          <p:cNvSpPr txBox="1"/>
          <p:nvPr/>
        </p:nvSpPr>
        <p:spPr>
          <a:xfrm>
            <a:off x="4479395" y="390498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Relativt </a:t>
            </a:r>
            <a:r>
              <a:rPr lang="nb-NO" dirty="0" err="1" smtClean="0"/>
              <a:t>hyperekkogent</a:t>
            </a:r>
            <a:r>
              <a:rPr lang="nb-NO" dirty="0" smtClean="0"/>
              <a:t> og jevnt</a:t>
            </a:r>
          </a:p>
          <a:p>
            <a:r>
              <a:rPr lang="nb-NO" dirty="0" smtClean="0">
                <a:sym typeface="Wingdings" panose="05000000000000000000" pitchFamily="2" charset="2"/>
              </a:rPr>
              <a:t>Nytt/akutt</a:t>
            </a:r>
            <a:r>
              <a:rPr lang="nb-NO" dirty="0" smtClean="0"/>
              <a:t> </a:t>
            </a: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21"/>
          <a:stretch/>
        </p:blipFill>
        <p:spPr>
          <a:xfrm>
            <a:off x="4572000" y="1658087"/>
            <a:ext cx="4248472" cy="2143491"/>
          </a:xfrm>
          <a:prstGeom prst="rect">
            <a:avLst/>
          </a:prstGeom>
        </p:spPr>
      </p:pic>
      <p:pic>
        <p:nvPicPr>
          <p:cNvPr id="14" name="Bilde 13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8000" contras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95" y="1658087"/>
            <a:ext cx="4041197" cy="224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02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83821" y="286028"/>
            <a:ext cx="6710351" cy="857610"/>
          </a:xfrm>
        </p:spPr>
        <p:txBody>
          <a:bodyPr/>
          <a:lstStyle/>
          <a:p>
            <a:pPr algn="l"/>
            <a:r>
              <a:rPr lang="nb-NO" dirty="0" smtClean="0">
                <a:solidFill>
                  <a:srgbClr val="FF0000"/>
                </a:solidFill>
              </a:rPr>
              <a:t>Ekstramurale funn</a:t>
            </a:r>
            <a:br>
              <a:rPr lang="nb-NO" dirty="0" smtClean="0">
                <a:solidFill>
                  <a:srgbClr val="FF0000"/>
                </a:solidFill>
              </a:rPr>
            </a:br>
            <a:r>
              <a:rPr lang="nb-NO" dirty="0" smtClean="0">
                <a:solidFill>
                  <a:srgbClr val="FF0000"/>
                </a:solidFill>
              </a:rPr>
              <a:t>-</a:t>
            </a:r>
            <a:r>
              <a:rPr lang="nb-NO" dirty="0" err="1" smtClean="0">
                <a:solidFill>
                  <a:srgbClr val="FF0000"/>
                </a:solidFill>
              </a:rPr>
              <a:t>Mesenterielle</a:t>
            </a:r>
            <a:r>
              <a:rPr lang="nb-NO" dirty="0" smtClean="0">
                <a:solidFill>
                  <a:srgbClr val="FF0000"/>
                </a:solidFill>
              </a:rPr>
              <a:t> lymfeknuter</a:t>
            </a:r>
            <a:endParaRPr lang="nb-NO" dirty="0">
              <a:solidFill>
                <a:srgbClr val="FF0000"/>
              </a:solidFill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5"/>
          <a:stretch/>
        </p:blipFill>
        <p:spPr>
          <a:xfrm>
            <a:off x="539552" y="1280184"/>
            <a:ext cx="2952328" cy="1869370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1"/>
          <a:stretch/>
        </p:blipFill>
        <p:spPr>
          <a:xfrm>
            <a:off x="3466828" y="1276732"/>
            <a:ext cx="2965278" cy="18592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263" y="1479344"/>
            <a:ext cx="2316043" cy="1641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kstSylinder 6"/>
          <p:cNvSpPr txBox="1"/>
          <p:nvPr/>
        </p:nvSpPr>
        <p:spPr>
          <a:xfrm>
            <a:off x="383821" y="3129232"/>
            <a:ext cx="41216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Utbredte konglomerater med reaktive, </a:t>
            </a:r>
            <a:endParaRPr lang="nb-NO" dirty="0" smtClean="0"/>
          </a:p>
          <a:p>
            <a:r>
              <a:rPr lang="nb-NO" dirty="0" smtClean="0"/>
              <a:t>klart </a:t>
            </a:r>
            <a:r>
              <a:rPr lang="nb-NO" dirty="0"/>
              <a:t>forstørrede lymfeknuter</a:t>
            </a:r>
            <a:endParaRPr lang="nb-NO" dirty="0"/>
          </a:p>
        </p:txBody>
      </p:sp>
      <p:sp>
        <p:nvSpPr>
          <p:cNvPr id="8" name="TekstSylinder 7"/>
          <p:cNvSpPr txBox="1"/>
          <p:nvPr/>
        </p:nvSpPr>
        <p:spPr>
          <a:xfrm>
            <a:off x="6381705" y="3135951"/>
            <a:ext cx="2762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Synlige </a:t>
            </a:r>
            <a:r>
              <a:rPr lang="nb-NO" dirty="0" smtClean="0"/>
              <a:t>små lymfeknuter </a:t>
            </a:r>
          </a:p>
          <a:p>
            <a:r>
              <a:rPr lang="nb-NO" dirty="0" smtClean="0"/>
              <a:t>i </a:t>
            </a:r>
            <a:r>
              <a:rPr lang="nb-NO" dirty="0" err="1"/>
              <a:t>mesenteriet</a:t>
            </a:r>
            <a:endParaRPr lang="nb-NO" dirty="0"/>
          </a:p>
        </p:txBody>
      </p:sp>
      <p:sp>
        <p:nvSpPr>
          <p:cNvPr id="3" name="TekstSylinder 2"/>
          <p:cNvSpPr txBox="1"/>
          <p:nvPr/>
        </p:nvSpPr>
        <p:spPr>
          <a:xfrm>
            <a:off x="179512" y="3973147"/>
            <a:ext cx="5616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-Lymfeknuter sees hyppigere hos CD pasienter og unge</a:t>
            </a:r>
          </a:p>
          <a:p>
            <a:r>
              <a:rPr lang="nb-NO" dirty="0" smtClean="0"/>
              <a:t>-Vedvarer også etter pasienten er i remisjon.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9866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iB_norsk_rød-gen">
  <a:themeElements>
    <a:clrScheme name="UiB fargepalett">
      <a:dk1>
        <a:sysClr val="windowText" lastClr="000000"/>
      </a:dk1>
      <a:lt1>
        <a:srgbClr val="FFFFFF"/>
      </a:lt1>
      <a:dk2>
        <a:srgbClr val="716657"/>
      </a:dk2>
      <a:lt2>
        <a:srgbClr val="F5F5F5"/>
      </a:lt2>
      <a:accent1>
        <a:srgbClr val="DB3F3D"/>
      </a:accent1>
      <a:accent2>
        <a:srgbClr val="4EA0B7"/>
      </a:accent2>
      <a:accent3>
        <a:srgbClr val="789A5B"/>
      </a:accent3>
      <a:accent4>
        <a:srgbClr val="CDAB3F"/>
      </a:accent4>
      <a:accent5>
        <a:srgbClr val="705686"/>
      </a:accent5>
      <a:accent6>
        <a:srgbClr val="847268"/>
      </a:accent6>
      <a:hlink>
        <a:srgbClr val="4EA0B7"/>
      </a:hlink>
      <a:folHlink>
        <a:srgbClr val="004C70"/>
      </a:folHlink>
    </a:clrScheme>
    <a:fontScheme name="UiB Maler 201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NSPRollUpIngress xmlns="2b736855-fd40-4ef5-b84c-7e050bd66b15" xsi:nil="true"/>
    <PublishingExpirationDate xmlns="http://schemas.microsoft.com/sharepoint/v3" xsi:nil="true"/>
    <TaxKeywordTaxHTField xmlns="2b736855-fd40-4ef5-b84c-7e050bd66b15">
      <Terms xmlns="http://schemas.microsoft.com/office/infopath/2007/PartnerControls"/>
    </TaxKeywordTaxHTField>
    <PublishingStartDate xmlns="http://schemas.microsoft.com/sharepoint/v3" xsi:nil="true"/>
    <TaxCatchAll xmlns="2b736855-fd40-4ef5-b84c-7e050bd66b15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D96DBD8221D6246B78644CC649A397F" ma:contentTypeVersion="24" ma:contentTypeDescription="Opprett et nytt dokument." ma:contentTypeScope="" ma:versionID="8811a4be57d190e12f1e3b956d539e14">
  <xsd:schema xmlns:xsd="http://www.w3.org/2001/XMLSchema" xmlns:xs="http://www.w3.org/2001/XMLSchema" xmlns:p="http://schemas.microsoft.com/office/2006/metadata/properties" xmlns:ns1="http://schemas.microsoft.com/sharepoint/v3" xmlns:ns2="2b736855-fd40-4ef5-b84c-7e050bd66b15" targetNamespace="http://schemas.microsoft.com/office/2006/metadata/properties" ma:root="true" ma:fieldsID="34c6c5f98c26bdbb9b4eb3a602532db1" ns1:_="" ns2:_="">
    <xsd:import namespace="http://schemas.microsoft.com/sharepoint/v3"/>
    <xsd:import namespace="2b736855-fd40-4ef5-b84c-7e050bd66b15"/>
    <xsd:element name="properties">
      <xsd:complexType>
        <xsd:sequence>
          <xsd:element name="documentManagement">
            <xsd:complexType>
              <xsd:all>
                <xsd:element ref="ns2:TaxKeywordTaxHTField" minOccurs="0"/>
                <xsd:element ref="ns2:TaxCatchAll" minOccurs="0"/>
                <xsd:element ref="ns2:TaxCatchAllLabel" minOccurs="0"/>
                <xsd:element ref="ns2:FNSPRollUpIngress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3" nillable="true" ma:displayName="Planlagt startdato" ma:description="Planlagt startdato er en områdekolonne som opprettes av publiseringsfunksjonen. Den brukes til å angi dato og klokkeslett for når denne siden vises for første gang for besøkende på området." ma:hidden="true" ma:internalName="PublishingStartDate">
      <xsd:simpleType>
        <xsd:restriction base="dms:Unknown"/>
      </xsd:simpleType>
    </xsd:element>
    <xsd:element name="PublishingExpirationDate" ma:index="14" nillable="true" ma:displayName="Planlagt utløpsdato" ma:description="Planlagt sluttdato er en områdekolonne som opprettes av publiseringsfunksjonen. Den brukes til å angi dato og klokkeslett for når denne siden ikke lenger vises for besøkende på området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736855-fd40-4ef5-b84c-7e050bd66b15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8" nillable="true" ma:taxonomy="true" ma:internalName="TaxKeywordTaxHTField" ma:taxonomyFieldName="TaxKeyword" ma:displayName="Nøkkelord" ma:default="" ma:fieldId="{23f27201-bee3-471e-b2e7-b64fd8b7ca38}" ma:taxonomyMulti="true" ma:sspId="d0f0af97-1df2-4d6b-9e49-08feee2b9522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description="" ma:hidden="true" ma:list="{da79b1bc-8501-45f1-a10b-26f75f2860bf}" ma:internalName="TaxCatchAll" ma:showField="CatchAllData" ma:web="2b736855-fd40-4ef5-b84c-7e050bd66b1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da79b1bc-8501-45f1-a10b-26f75f2860bf}" ma:internalName="TaxCatchAllLabel" ma:readOnly="true" ma:showField="CatchAllDataLabel" ma:web="2b736855-fd40-4ef5-b84c-7e050bd66b1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FNSPRollUpIngress" ma:index="12" nillable="true" ma:displayName="Utlistingsingress" ma:default="" ma:description="Teksten vises i oversikter og utlistinger" ma:internalName="FNSPRollUpIngress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BCF557F-A584-48F4-BD75-ABCEF189731C}"/>
</file>

<file path=customXml/itemProps2.xml><?xml version="1.0" encoding="utf-8"?>
<ds:datastoreItem xmlns:ds="http://schemas.openxmlformats.org/officeDocument/2006/customXml" ds:itemID="{48428E2A-C65C-4A98-A719-23B36F0A12DA}"/>
</file>

<file path=customXml/itemProps3.xml><?xml version="1.0" encoding="utf-8"?>
<ds:datastoreItem xmlns:ds="http://schemas.openxmlformats.org/officeDocument/2006/customXml" ds:itemID="{482251D1-944D-4FC2-B802-F6B73A3BC1B4}"/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1065</Words>
  <Application>Microsoft Office PowerPoint</Application>
  <PresentationFormat>Skjermfremvisning (16:9)</PresentationFormat>
  <Paragraphs>202</Paragraphs>
  <Slides>31</Slides>
  <Notes>2</Notes>
  <HiddenSlides>0</HiddenSlides>
  <MMClips>2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31</vt:i4>
      </vt:variant>
    </vt:vector>
  </HeadingPairs>
  <TitlesOfParts>
    <vt:vector size="39" baseType="lpstr">
      <vt:lpstr>ＭＳ Ｐゴシック</vt:lpstr>
      <vt:lpstr>SimSun</vt:lpstr>
      <vt:lpstr>Arial</vt:lpstr>
      <vt:lpstr>Arial Black</vt:lpstr>
      <vt:lpstr>Calibri</vt:lpstr>
      <vt:lpstr>Times New Roman</vt:lpstr>
      <vt:lpstr>Wingdings</vt:lpstr>
      <vt:lpstr>UiB_norsk_rød-gen</vt:lpstr>
      <vt:lpstr>Ultralyd ved inflammatoriske tarmsykdommer</vt:lpstr>
      <vt:lpstr>Oversikt  </vt:lpstr>
      <vt:lpstr> Ulcerøs colitt -Generelt</vt:lpstr>
      <vt:lpstr>Ulcerøs colitt -flere eksempler</vt:lpstr>
      <vt:lpstr>Crohns sykdom  -Generell</vt:lpstr>
      <vt:lpstr>Crohns sykdom -Generelt</vt:lpstr>
      <vt:lpstr>Vegglag -Ulcerasjoner</vt:lpstr>
      <vt:lpstr>Ekstramurale funn -Fettvevsproliferasjon</vt:lpstr>
      <vt:lpstr>Ekstramurale funn -Mesenterielle lymfeknuter</vt:lpstr>
      <vt:lpstr>Blodforsyning -Color/power Doppler-CD</vt:lpstr>
      <vt:lpstr>Blodforsyning -Vaskularitet i tarmveggen</vt:lpstr>
      <vt:lpstr>Sykdomsaktivitet -Ulcerøs colitt</vt:lpstr>
      <vt:lpstr>Veggtykkelse -Gradering Mb Crohn</vt:lpstr>
      <vt:lpstr>Sykdomsaktivitet -Crohns sykdom</vt:lpstr>
      <vt:lpstr>Vegglag Mb Crohn -Fibrose vs inflammasjon</vt:lpstr>
      <vt:lpstr>Komplikasjoner Mb Crohn -Strikturer/stenoser</vt:lpstr>
      <vt:lpstr>Komplikasjoner Mb. Crohn -Stenose</vt:lpstr>
      <vt:lpstr>Komplikasjoner -Abscesser og infiltrater</vt:lpstr>
      <vt:lpstr>Komplikasjoner Mb. Crohn -Abscesser og infiltrater</vt:lpstr>
      <vt:lpstr>Komplikasjoner Mb . Crohn -Fistler og sinuser</vt:lpstr>
      <vt:lpstr>Komplikasjoner Mb. Crohn -Fistler og sinuser</vt:lpstr>
      <vt:lpstr>Oppfølging</vt:lpstr>
      <vt:lpstr>PowerPoint-presentasjon</vt:lpstr>
      <vt:lpstr>Oppfølging -Kontrastforsterket ultralyd</vt:lpstr>
      <vt:lpstr>Oppfølging -Kontrastforsterket ultralyd</vt:lpstr>
      <vt:lpstr>PowerPoint-presentasjon</vt:lpstr>
      <vt:lpstr>Crohns sykdom -Mucosal healing/Endoskopisk remisjon</vt:lpstr>
      <vt:lpstr>PowerPoint-presentasjon</vt:lpstr>
      <vt:lpstr>Oppsummering</vt:lpstr>
      <vt:lpstr>NSGU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Microsoft Office User</dc:creator>
  <cp:keywords>_£Bilde</cp:keywords>
  <cp:lastModifiedBy>Nylund, Kim</cp:lastModifiedBy>
  <cp:revision>72</cp:revision>
  <dcterms:created xsi:type="dcterms:W3CDTF">2020-08-24T13:39:32Z</dcterms:created>
  <dcterms:modified xsi:type="dcterms:W3CDTF">2021-02-11T10:43:49Z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0x0101004D96DBD8221D6246B78644CC649A397F</vt:lpwstr>
  </property>
</Properties>
</file>