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63" r:id="rId23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5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E46"/>
    <a:srgbClr val="E54F46"/>
    <a:srgbClr val="CF3C3A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263" autoAdjust="0"/>
    <p:restoredTop sz="94696"/>
  </p:normalViewPr>
  <p:slideViewPr>
    <p:cSldViewPr>
      <p:cViewPr varScale="1">
        <p:scale>
          <a:sx n="91" d="100"/>
          <a:sy n="91" d="100"/>
        </p:scale>
        <p:origin x="118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54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10.02.2021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10.02.2021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663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239CD9-1E7A-4767-9A65-273E794907EF}" type="slidenum">
              <a:rPr lang="en-US" altLang="nb-NO" sz="1200" smtClean="0"/>
              <a:pPr/>
              <a:t>20</a:t>
            </a:fld>
            <a:endParaRPr lang="en-US" altLang="nb-NO" sz="1200" smtClean="0"/>
          </a:p>
        </p:txBody>
      </p:sp>
    </p:spTree>
    <p:extLst>
      <p:ext uri="{BB962C8B-B14F-4D97-AF65-F5344CB8AC3E}">
        <p14:creationId xmlns:p14="http://schemas.microsoft.com/office/powerpoint/2010/main" val="181164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843558"/>
            <a:ext cx="6912768" cy="1912609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ct val="100000"/>
              </a:lnSpc>
              <a:defRPr sz="30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3147510"/>
            <a:ext cx="6912768" cy="93640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Universitetet i Bergen</a:t>
            </a:r>
          </a:p>
        </p:txBody>
      </p:sp>
      <p:cxnSp>
        <p:nvCxnSpPr>
          <p:cNvPr id="7" name="Rett pil 6">
            <a:extLst>
              <a:ext uri="{FF2B5EF4-FFF2-40B4-BE49-F238E27FC236}">
                <a16:creationId xmlns:a16="http://schemas.microsoft.com/office/drawing/2014/main" id="{A34C3436-C71A-FB4A-8C35-92B3E09D274B}"/>
              </a:ext>
            </a:extLst>
          </p:cNvPr>
          <p:cNvCxnSpPr/>
          <p:nvPr userDrawn="1"/>
        </p:nvCxnSpPr>
        <p:spPr>
          <a:xfrm>
            <a:off x="4551995" y="-308570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082DCD5-A22D-9844-A292-6B0CC74A5CBA}"/>
              </a:ext>
            </a:extLst>
          </p:cNvPr>
          <p:cNvSpPr txBox="1"/>
          <p:nvPr userDrawn="1"/>
        </p:nvSpPr>
        <p:spPr>
          <a:xfrm>
            <a:off x="1094929" y="-762054"/>
            <a:ext cx="6933455" cy="4001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00" i="1" dirty="0"/>
              <a:t>Her kan du skrive enhet/tilhørighet sammen med «UNIVERSITETET I BERGEN».</a:t>
            </a:r>
            <a:br>
              <a:rPr lang="nb-NO" sz="1000" i="1" dirty="0"/>
            </a:br>
            <a:r>
              <a:rPr lang="nb-NO" sz="1000" i="1" dirty="0"/>
              <a:t>Innhold i dette feltet styres her: Meny -&gt; Sett inn (Mac= Vis) -&gt; Topptekst og bunntekst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2349FA0-A53E-6647-88C5-8931F1B337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68" y="3948983"/>
            <a:ext cx="41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5240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092345"/>
            <a:ext cx="3420000" cy="2351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2092345"/>
            <a:ext cx="3420000" cy="2351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6625D749-1D54-444E-B79C-64C657009E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89570" y="1455950"/>
            <a:ext cx="4597350" cy="291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1" y="1455950"/>
            <a:ext cx="2360241" cy="2916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0A9A097B-2D2F-C342-9F0F-01464EE5D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3514848"/>
            <a:ext cx="7164000" cy="4250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b="1" i="0">
                <a:solidFill>
                  <a:srgbClr val="E54F46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843558"/>
            <a:ext cx="7164000" cy="25982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4047914"/>
            <a:ext cx="6285384" cy="3960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1523E00E-B9FA-CB49-AF2A-F3BDFBEA1B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in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E514FDA-87D0-F24D-A4E3-0F229EE1F0E1}"/>
              </a:ext>
            </a:extLst>
          </p:cNvPr>
          <p:cNvSpPr/>
          <p:nvPr userDrawn="1"/>
        </p:nvSpPr>
        <p:spPr>
          <a:xfrm>
            <a:off x="261000" y="143977"/>
            <a:ext cx="8622000" cy="4855546"/>
          </a:xfrm>
          <a:prstGeom prst="rect">
            <a:avLst/>
          </a:prstGeom>
          <a:solidFill>
            <a:srgbClr val="E5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 descr="Et bilde som inneholder klokke&#10;&#10;Automatisk generert beskrivelse">
            <a:extLst>
              <a:ext uri="{FF2B5EF4-FFF2-40B4-BE49-F238E27FC236}">
                <a16:creationId xmlns:a16="http://schemas.microsoft.com/office/drawing/2014/main" id="{DE44B76B-F552-6745-8FD4-0DE05C8B6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1275606"/>
            <a:ext cx="2019300" cy="2019300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9F4FCB4C-80B3-F24D-8BDB-01A91D3846B3}"/>
              </a:ext>
            </a:extLst>
          </p:cNvPr>
          <p:cNvCxnSpPr>
            <a:cxnSpLocks/>
          </p:cNvCxnSpPr>
          <p:nvPr userDrawn="1"/>
        </p:nvCxnSpPr>
        <p:spPr>
          <a:xfrm>
            <a:off x="2030012" y="3579862"/>
            <a:ext cx="50839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2E2D51E0-D553-7444-A2FF-FE22249ED9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7244" y="3795886"/>
            <a:ext cx="4989513" cy="4333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nb-NO" dirty="0" err="1"/>
              <a:t>uib.no</a:t>
            </a:r>
            <a:endParaRPr lang="nb-NO" dirty="0"/>
          </a:p>
        </p:txBody>
      </p:sp>
      <p:pic>
        <p:nvPicPr>
          <p:cNvPr id="16" name="Bilde 15" descr="Et bilde som inneholder bord&#10;&#10;Automatisk generert beskrivelse">
            <a:extLst>
              <a:ext uri="{FF2B5EF4-FFF2-40B4-BE49-F238E27FC236}">
                <a16:creationId xmlns:a16="http://schemas.microsoft.com/office/drawing/2014/main" id="{C4CE5DA3-83B9-024C-A8B5-5F3CB4058A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 med rosa 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843558"/>
            <a:ext cx="6912768" cy="1912609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ct val="100000"/>
              </a:lnSpc>
              <a:defRPr sz="30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3147510"/>
            <a:ext cx="6912768" cy="93640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Universitetet i Bergen</a:t>
            </a:r>
          </a:p>
        </p:txBody>
      </p:sp>
      <p:cxnSp>
        <p:nvCxnSpPr>
          <p:cNvPr id="7" name="Rett pil 6">
            <a:extLst>
              <a:ext uri="{FF2B5EF4-FFF2-40B4-BE49-F238E27FC236}">
                <a16:creationId xmlns:a16="http://schemas.microsoft.com/office/drawing/2014/main" id="{A34C3436-C71A-FB4A-8C35-92B3E09D274B}"/>
              </a:ext>
            </a:extLst>
          </p:cNvPr>
          <p:cNvCxnSpPr/>
          <p:nvPr userDrawn="1"/>
        </p:nvCxnSpPr>
        <p:spPr>
          <a:xfrm>
            <a:off x="4551995" y="-308570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082DCD5-A22D-9844-A292-6B0CC74A5CBA}"/>
              </a:ext>
            </a:extLst>
          </p:cNvPr>
          <p:cNvSpPr txBox="1"/>
          <p:nvPr userDrawn="1"/>
        </p:nvSpPr>
        <p:spPr>
          <a:xfrm>
            <a:off x="1094929" y="-762054"/>
            <a:ext cx="6933455" cy="4001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00" i="1" dirty="0"/>
              <a:t>Her kan du skrive enhet/tilhørighet sammen med «UNIVERSITETET I BERGEN».</a:t>
            </a:r>
            <a:br>
              <a:rPr lang="nb-NO" sz="1000" i="1" dirty="0"/>
            </a:br>
            <a:r>
              <a:rPr lang="nb-NO" sz="1000" i="1" dirty="0"/>
              <a:t>Innhold i dette feltet styres her: Meny -&gt; Sett inn (Mac= Vis) -&gt; Topptekst og bunntekst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2349FA0-A53E-6647-88C5-8931F1B337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68" y="3948983"/>
            <a:ext cx="414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2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ørste side med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F581FC9-99B3-254C-94AA-E2A348666E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9200" y="259200"/>
            <a:ext cx="8622000" cy="27036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C451960-1C73-5142-9372-646907BA7A21}"/>
              </a:ext>
            </a:extLst>
          </p:cNvPr>
          <p:cNvSpPr/>
          <p:nvPr userDrawn="1"/>
        </p:nvSpPr>
        <p:spPr>
          <a:xfrm>
            <a:off x="259200" y="2962800"/>
            <a:ext cx="8622000" cy="2016224"/>
          </a:xfrm>
          <a:prstGeom prst="rect">
            <a:avLst/>
          </a:prstGeom>
          <a:solidFill>
            <a:srgbClr val="E5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3169730"/>
            <a:ext cx="6120680" cy="842180"/>
          </a:xfrm>
        </p:spPr>
        <p:txBody>
          <a:bodyPr lIns="0" tIns="0" rIns="0" anchor="b" anchorCtr="0">
            <a:normAutofit/>
          </a:bodyPr>
          <a:lstStyle>
            <a:lvl1pPr marL="0" algn="l">
              <a:lnSpc>
                <a:spcPct val="100000"/>
              </a:lnSpc>
              <a:defRPr sz="3000" b="1" i="0" u="none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083614"/>
            <a:ext cx="6120680" cy="67108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Universitetet i Bergen</a:t>
            </a:r>
          </a:p>
        </p:txBody>
      </p:sp>
      <p:pic>
        <p:nvPicPr>
          <p:cNvPr id="20" name="Bilde 19" descr="Et bilde som inneholder bord&#10;&#10;Automatisk generert beskrivelse">
            <a:extLst>
              <a:ext uri="{FF2B5EF4-FFF2-40B4-BE49-F238E27FC236}">
                <a16:creationId xmlns:a16="http://schemas.microsoft.com/office/drawing/2014/main" id="{CEE9D729-C29A-1946-A8F1-7593F293F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9" name="Rett pil 8">
            <a:extLst>
              <a:ext uri="{FF2B5EF4-FFF2-40B4-BE49-F238E27FC236}">
                <a16:creationId xmlns:a16="http://schemas.microsoft.com/office/drawing/2014/main" id="{5D272FFD-6EE7-C648-BC33-AC8A30BBE421}"/>
              </a:ext>
            </a:extLst>
          </p:cNvPr>
          <p:cNvCxnSpPr/>
          <p:nvPr userDrawn="1"/>
        </p:nvCxnSpPr>
        <p:spPr>
          <a:xfrm>
            <a:off x="4551995" y="-308570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C4339B3-A507-7446-B645-0F7DF520FDE2}"/>
              </a:ext>
            </a:extLst>
          </p:cNvPr>
          <p:cNvSpPr txBox="1"/>
          <p:nvPr userDrawn="1"/>
        </p:nvSpPr>
        <p:spPr>
          <a:xfrm>
            <a:off x="1094929" y="-762054"/>
            <a:ext cx="6933455" cy="4001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00" i="1" dirty="0"/>
              <a:t>Her kan du skrive enhet/tilhørighet sammen med «UNIVERSITETET I BERGEN».</a:t>
            </a:r>
            <a:br>
              <a:rPr lang="nb-NO" sz="1000" i="1" dirty="0"/>
            </a:br>
            <a:r>
              <a:rPr lang="nb-NO" sz="1000" i="1" dirty="0"/>
              <a:t>Innhold i dette feltet styres her: Meny -&gt; Sett inn (Mac= Vis) -&gt; Topptekst og bunntekst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1E508563-5736-5F46-BC43-BC967D2725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5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6E6226CF-0285-E742-94F3-EEAD2EAE0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rosa 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6E6226CF-0285-E742-94F3-EEAD2EAE0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8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hvit 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6E6226CF-0285-E742-94F3-EEAD2EAE0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39911"/>
            <a:ext cx="6584776" cy="2649941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 b="1" i="0" u="none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9940676-B87A-AB4F-9011-1DA74DCA39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F581FC9-99B3-254C-94AA-E2A348666E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9200" y="259200"/>
            <a:ext cx="8622000" cy="4616806"/>
          </a:xfrm>
          <a:noFill/>
        </p:spPr>
        <p:txBody>
          <a:bodyPr/>
          <a:lstStyle/>
          <a:p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Universitetet i Bergen</a:t>
            </a:r>
          </a:p>
        </p:txBody>
      </p:sp>
      <p:pic>
        <p:nvPicPr>
          <p:cNvPr id="20" name="Bilde 19" descr="Et bilde som inneholder bord&#10;&#10;Automatisk generert beskrivelse">
            <a:extLst>
              <a:ext uri="{FF2B5EF4-FFF2-40B4-BE49-F238E27FC236}">
                <a16:creationId xmlns:a16="http://schemas.microsoft.com/office/drawing/2014/main" id="{CEE9D729-C29A-1946-A8F1-7593F293F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5A95DCC-209D-E646-9131-A3D365FF01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455626"/>
            <a:ext cx="3405064" cy="2916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1455626"/>
            <a:ext cx="3420000" cy="2916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 descr="Et bilde som inneholder foto, flaske, stang, klokke&#10;&#10;Automatisk generert beskrivelse">
            <a:extLst>
              <a:ext uri="{FF2B5EF4-FFF2-40B4-BE49-F238E27FC236}">
                <a16:creationId xmlns:a16="http://schemas.microsoft.com/office/drawing/2014/main" id="{F450508E-D4BA-C740-BC0E-0EBD17C09D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94898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455950"/>
            <a:ext cx="7149480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4587974"/>
            <a:ext cx="93610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4587974"/>
            <a:ext cx="709342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388800"/>
            <a:ext cx="6336000" cy="385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4" r:id="rId3"/>
    <p:sldLayoutId id="2147483663" r:id="rId4"/>
    <p:sldLayoutId id="2147483666" r:id="rId5"/>
    <p:sldLayoutId id="2147483668" r:id="rId6"/>
    <p:sldLayoutId id="2147483660" r:id="rId7"/>
    <p:sldLayoutId id="2147483665" r:id="rId8"/>
    <p:sldLayoutId id="2147483652" r:id="rId9"/>
    <p:sldLayoutId id="2147483653" r:id="rId10"/>
    <p:sldLayoutId id="2147483656" r:id="rId11"/>
    <p:sldLayoutId id="2147483657" r:id="rId12"/>
    <p:sldLayoutId id="2147483662" r:id="rId13"/>
    <p:sldLayoutId id="2147483655" r:id="rId14"/>
  </p:sldLayoutIdLst>
  <p:hf sldNum="0"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u="none" kern="1200" cap="none" spc="0" normalizeH="0" baseline="0">
          <a:solidFill>
            <a:srgbClr val="E54F46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9.png"/><Relationship Id="rId5" Type="http://schemas.openxmlformats.org/officeDocument/2006/relationships/image" Target="../media/image14.gi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14.gif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6.jpe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14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EC16896-658E-2545-8F8D-93DF32891D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Ultralyd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GI-</a:t>
            </a:r>
            <a:r>
              <a:rPr lang="en-GB" dirty="0" err="1" smtClean="0"/>
              <a:t>traktus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</a:t>
            </a:r>
            <a:r>
              <a:rPr lang="en-GB" dirty="0" err="1" smtClean="0"/>
              <a:t>Metodologi</a:t>
            </a:r>
            <a:r>
              <a:rPr lang="en-GB" dirty="0" smtClean="0"/>
              <a:t> og </a:t>
            </a:r>
            <a:r>
              <a:rPr lang="en-GB" dirty="0" err="1" smtClean="0"/>
              <a:t>normalfunn</a:t>
            </a:r>
            <a:endParaRPr lang="en-GB" dirty="0"/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57EB421F-AFCA-044E-8078-0E762414F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3075806"/>
            <a:ext cx="6912768" cy="936408"/>
          </a:xfrm>
        </p:spPr>
        <p:txBody>
          <a:bodyPr/>
          <a:lstStyle/>
          <a:p>
            <a:r>
              <a:rPr lang="en-GB" dirty="0" err="1" smtClean="0"/>
              <a:t>Gastroenterologisk</a:t>
            </a:r>
            <a:r>
              <a:rPr lang="en-GB" dirty="0" smtClean="0"/>
              <a:t> </a:t>
            </a:r>
            <a:r>
              <a:rPr lang="en-GB" dirty="0" err="1" smtClean="0"/>
              <a:t>ultralyd</a:t>
            </a:r>
            <a:endParaRPr lang="en-GB" dirty="0" smtClean="0"/>
          </a:p>
          <a:p>
            <a:r>
              <a:rPr lang="en-GB" dirty="0" smtClean="0"/>
              <a:t>15.02.2021</a:t>
            </a:r>
          </a:p>
          <a:p>
            <a:r>
              <a:rPr lang="en-GB" dirty="0" smtClean="0"/>
              <a:t>v/ Kim </a:t>
            </a:r>
            <a:r>
              <a:rPr lang="en-GB" dirty="0" err="1" smtClean="0"/>
              <a:t>nylund</a:t>
            </a:r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BC75E0B-A44B-CC4E-844D-4729DE66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968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07"/>
          <p:cNvSpPr>
            <a:spLocks noChangeArrowheads="1"/>
          </p:cNvSpPr>
          <p:nvPr/>
        </p:nvSpPr>
        <p:spPr bwMode="auto">
          <a:xfrm>
            <a:off x="1942395" y="4085400"/>
            <a:ext cx="518457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GB" sz="1500" dirty="0"/>
              <a:t>Panel A and B: Terminal ileum </a:t>
            </a:r>
            <a:r>
              <a:rPr lang="en-GB" sz="1500" dirty="0" smtClean="0"/>
              <a:t>med </a:t>
            </a:r>
            <a:r>
              <a:rPr lang="en-GB" sz="1500" dirty="0"/>
              <a:t>8 </a:t>
            </a:r>
            <a:r>
              <a:rPr lang="en-GB" sz="1500" dirty="0" smtClean="0"/>
              <a:t>og </a:t>
            </a:r>
            <a:r>
              <a:rPr lang="en-GB" sz="1500" dirty="0"/>
              <a:t>12 MHz probe</a:t>
            </a:r>
          </a:p>
          <a:p>
            <a:pPr algn="l" eaLnBrk="0" hangingPunct="0"/>
            <a:r>
              <a:rPr lang="en-GB" sz="1500" dirty="0"/>
              <a:t>Panel D and E: </a:t>
            </a:r>
            <a:r>
              <a:rPr lang="en-GB" sz="1500" dirty="0" err="1" smtClean="0"/>
              <a:t>Tilsvarende</a:t>
            </a:r>
            <a:r>
              <a:rPr lang="en-GB" sz="1500" dirty="0" smtClean="0"/>
              <a:t> </a:t>
            </a:r>
            <a:r>
              <a:rPr lang="en-GB" sz="1500" dirty="0" err="1" smtClean="0"/>
              <a:t>i</a:t>
            </a:r>
            <a:r>
              <a:rPr lang="en-GB" sz="1500" dirty="0" smtClean="0"/>
              <a:t> </a:t>
            </a:r>
            <a:r>
              <a:rPr lang="en-GB" sz="1500" dirty="0" err="1" smtClean="0"/>
              <a:t>sigmoideum</a:t>
            </a:r>
            <a:endParaRPr lang="en-GB" sz="1500" dirty="0"/>
          </a:p>
          <a:p>
            <a:pPr algn="l" eaLnBrk="0" hangingPunct="0"/>
            <a:r>
              <a:rPr lang="en-GB" sz="1500" dirty="0"/>
              <a:t>C and F: </a:t>
            </a:r>
            <a:r>
              <a:rPr lang="en-GB" sz="1500" dirty="0" err="1" smtClean="0"/>
              <a:t>Forstørret</a:t>
            </a:r>
            <a:r>
              <a:rPr lang="en-GB" sz="1500" dirty="0" smtClean="0"/>
              <a:t> </a:t>
            </a:r>
            <a:r>
              <a:rPr lang="en-GB" sz="1500" dirty="0" err="1" smtClean="0"/>
              <a:t>utsnitt</a:t>
            </a:r>
            <a:r>
              <a:rPr lang="en-GB" sz="1500" dirty="0" smtClean="0"/>
              <a:t> med </a:t>
            </a:r>
            <a:r>
              <a:rPr lang="en-GB" sz="1500" dirty="0" err="1" smtClean="0"/>
              <a:t>måling</a:t>
            </a:r>
            <a:r>
              <a:rPr lang="en-GB" sz="1500" dirty="0" smtClean="0"/>
              <a:t> </a:t>
            </a:r>
            <a:r>
              <a:rPr lang="en-GB" sz="1500" dirty="0" err="1" smtClean="0"/>
              <a:t>av</a:t>
            </a:r>
            <a:r>
              <a:rPr lang="en-GB" sz="1500" dirty="0" smtClean="0"/>
              <a:t> </a:t>
            </a:r>
            <a:r>
              <a:rPr lang="en-GB" sz="1500" dirty="0" err="1" smtClean="0"/>
              <a:t>veggtykkelse</a:t>
            </a:r>
            <a:endParaRPr lang="en-GB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31660"/>
            <a:ext cx="761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rgbClr val="FF0000"/>
                </a:solidFill>
              </a:rPr>
              <a:t>Normalfunn</a:t>
            </a:r>
            <a:endParaRPr lang="nb-NO" sz="2400" b="1" dirty="0">
              <a:solidFill>
                <a:srgbClr val="FF0000"/>
              </a:solidFill>
            </a:endParaRPr>
          </a:p>
          <a:p>
            <a:r>
              <a:rPr lang="nb-NO" sz="2400" b="1" dirty="0">
                <a:solidFill>
                  <a:srgbClr val="FF0000"/>
                </a:solidFill>
              </a:rPr>
              <a:t>-GI </a:t>
            </a:r>
            <a:r>
              <a:rPr lang="nb-NO" sz="2400" b="1" dirty="0" smtClean="0">
                <a:solidFill>
                  <a:srgbClr val="FF0000"/>
                </a:solidFill>
              </a:rPr>
              <a:t>veggtykkelse</a:t>
            </a:r>
            <a:endParaRPr lang="nb-NO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056430" cy="289679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21600"/>
            <a:ext cx="5068036" cy="276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76" y="1275606"/>
            <a:ext cx="1042546" cy="869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75" y="2679762"/>
            <a:ext cx="1042546" cy="869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0347">
            <a:off x="7145483" y="3269656"/>
            <a:ext cx="231065" cy="27962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22" y="1907346"/>
            <a:ext cx="228600" cy="278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59" descr="boxplottwallthicknes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15" y="1069673"/>
            <a:ext cx="4916571" cy="303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11"/>
          <p:cNvSpPr>
            <a:spLocks noChangeArrowheads="1"/>
          </p:cNvSpPr>
          <p:nvPr/>
        </p:nvSpPr>
        <p:spPr bwMode="auto">
          <a:xfrm>
            <a:off x="1763688" y="4088055"/>
            <a:ext cx="60486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 eaLnBrk="0" hangingPunct="0"/>
            <a:r>
              <a:rPr lang="en-GB" dirty="0"/>
              <a:t>GI wall thickness in healthy volunteers (n=122). &lt; 2mm except for antrum, duodenum and rectum. </a:t>
            </a:r>
            <a:r>
              <a:rPr lang="en-GB" sz="900" dirty="0"/>
              <a:t>(</a:t>
            </a:r>
            <a:r>
              <a:rPr lang="en-GB" sz="900" dirty="0" err="1"/>
              <a:t>Nylund</a:t>
            </a:r>
            <a:r>
              <a:rPr lang="en-GB" sz="900" dirty="0"/>
              <a:t> et al. 2012)</a:t>
            </a:r>
          </a:p>
          <a:p>
            <a:pPr algn="l" eaLnBrk="0" hangingPunct="0"/>
            <a:r>
              <a:rPr lang="en-GB" dirty="0"/>
              <a:t>3 or 4 mm commonly used as cut off in clinical studies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5977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rgbClr val="E44E46"/>
                </a:solidFill>
              </a:rPr>
              <a:t>Normalfunn</a:t>
            </a:r>
            <a:endParaRPr lang="nb-NO" sz="2400" b="1" dirty="0">
              <a:solidFill>
                <a:srgbClr val="E44E46"/>
              </a:solidFill>
            </a:endParaRPr>
          </a:p>
          <a:p>
            <a:r>
              <a:rPr lang="nb-NO" sz="2400" b="1" dirty="0" smtClean="0">
                <a:solidFill>
                  <a:srgbClr val="E44E46"/>
                </a:solidFill>
              </a:rPr>
              <a:t>-Veggtykkelse </a:t>
            </a:r>
            <a:r>
              <a:rPr lang="nb-NO" sz="2400" b="1" dirty="0" err="1" smtClean="0">
                <a:solidFill>
                  <a:srgbClr val="E44E46"/>
                </a:solidFill>
              </a:rPr>
              <a:t>vs</a:t>
            </a:r>
            <a:r>
              <a:rPr lang="nb-NO" sz="2400" b="1" dirty="0" smtClean="0">
                <a:solidFill>
                  <a:srgbClr val="E44E46"/>
                </a:solidFill>
              </a:rPr>
              <a:t> lokalitet i GI-</a:t>
            </a:r>
            <a:r>
              <a:rPr lang="nb-NO" sz="2400" b="1" dirty="0" err="1" smtClean="0">
                <a:solidFill>
                  <a:srgbClr val="E44E46"/>
                </a:solidFill>
              </a:rPr>
              <a:t>traktus</a:t>
            </a:r>
            <a:endParaRPr lang="nb-NO" sz="2400" b="1" dirty="0">
              <a:solidFill>
                <a:srgbClr val="E44E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9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67544" y="4344759"/>
            <a:ext cx="3970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sz="1800" dirty="0" smtClean="0"/>
              <a:t>Terminale </a:t>
            </a:r>
            <a:r>
              <a:rPr lang="nb-NO" altLang="nb-NO" sz="1800" dirty="0" err="1"/>
              <a:t>ileum</a:t>
            </a:r>
            <a:r>
              <a:rPr lang="nb-NO" altLang="nb-NO" sz="1800" dirty="0"/>
              <a:t> </a:t>
            </a:r>
            <a:r>
              <a:rPr lang="nb-NO" altLang="nb-NO" sz="1800" dirty="0" smtClean="0"/>
              <a:t>og </a:t>
            </a:r>
            <a:r>
              <a:rPr lang="nb-NO" altLang="nb-NO" sz="1800" dirty="0" err="1" smtClean="0"/>
              <a:t>cøkum</a:t>
            </a:r>
            <a:r>
              <a:rPr lang="nb-NO" altLang="nb-NO" sz="1800" dirty="0" smtClean="0"/>
              <a:t> i høyre fossa</a:t>
            </a:r>
            <a:endParaRPr lang="nb-NO" altLang="nb-NO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64554"/>
            <a:ext cx="5829300" cy="857250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Normalfunn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3693801"/>
            <a:ext cx="1042546" cy="86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44759"/>
            <a:ext cx="231065" cy="279629"/>
          </a:xfrm>
          <a:prstGeom prst="rect">
            <a:avLst/>
          </a:prstGeom>
        </p:spPr>
      </p:pic>
      <p:pic>
        <p:nvPicPr>
          <p:cNvPr id="7" name="ilecoekaloverga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6266" y="926820"/>
            <a:ext cx="6139950" cy="46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9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 descr="\\tjalve.uib.no\home2\mpkkn\Settings\Desktop\Illustrasjoner frisk tarm\øsofagu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1059657"/>
            <a:ext cx="2984897" cy="227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3" descr="AAAL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5" b="21178"/>
          <a:stretch>
            <a:fillRect/>
          </a:stretch>
        </p:blipFill>
        <p:spPr>
          <a:xfrm>
            <a:off x="3741700" y="2556613"/>
            <a:ext cx="4114800" cy="2176463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7" name="TextBox 3"/>
          <p:cNvSpPr txBox="1">
            <a:spLocks noChangeArrowheads="1"/>
          </p:cNvSpPr>
          <p:nvPr/>
        </p:nvSpPr>
        <p:spPr bwMode="auto">
          <a:xfrm>
            <a:off x="816441" y="3290391"/>
            <a:ext cx="2783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sz="1800" dirty="0" smtClean="0"/>
              <a:t>Tverrsnitt ved GE-overgang</a:t>
            </a:r>
            <a:endParaRPr lang="nb-NO" altLang="nb-NO" sz="1800" dirty="0"/>
          </a:p>
        </p:txBody>
      </p:sp>
      <p:sp>
        <p:nvSpPr>
          <p:cNvPr id="49158" name="TextBox 5"/>
          <p:cNvSpPr txBox="1">
            <a:spLocks noChangeArrowheads="1"/>
          </p:cNvSpPr>
          <p:nvPr/>
        </p:nvSpPr>
        <p:spPr bwMode="auto">
          <a:xfrm>
            <a:off x="3753410" y="4672070"/>
            <a:ext cx="1274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sz="1800" dirty="0" smtClean="0"/>
              <a:t>Lengdesnitt</a:t>
            </a:r>
            <a:endParaRPr lang="nb-NO" altLang="nb-NO" sz="1800" dirty="0"/>
          </a:p>
        </p:txBody>
      </p:sp>
      <p:sp>
        <p:nvSpPr>
          <p:cNvPr id="49159" name="TextBox 6"/>
          <p:cNvSpPr txBox="1">
            <a:spLocks noChangeArrowheads="1"/>
          </p:cNvSpPr>
          <p:nvPr/>
        </p:nvSpPr>
        <p:spPr bwMode="auto">
          <a:xfrm>
            <a:off x="6160639" y="4689648"/>
            <a:ext cx="18133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sz="900" dirty="0"/>
              <a:t>Image </a:t>
            </a:r>
            <a:r>
              <a:rPr lang="nb-NO" altLang="nb-NO" sz="900" dirty="0" err="1"/>
              <a:t>courtesy</a:t>
            </a:r>
            <a:r>
              <a:rPr lang="nb-NO" altLang="nb-NO" sz="900" dirty="0"/>
              <a:t> </a:t>
            </a:r>
            <a:r>
              <a:rPr lang="nb-NO" altLang="nb-NO" sz="900" dirty="0" err="1"/>
              <a:t>of:Odd</a:t>
            </a:r>
            <a:r>
              <a:rPr lang="nb-NO" altLang="nb-NO" sz="900" dirty="0"/>
              <a:t> </a:t>
            </a:r>
            <a:r>
              <a:rPr lang="nb-NO" altLang="nb-NO" sz="900" dirty="0"/>
              <a:t>Helge Gilja</a:t>
            </a:r>
          </a:p>
        </p:txBody>
      </p:sp>
      <p:sp>
        <p:nvSpPr>
          <p:cNvPr id="49160" name="Up Arrow 2"/>
          <p:cNvSpPr>
            <a:spLocks noChangeArrowheads="1"/>
          </p:cNvSpPr>
          <p:nvPr/>
        </p:nvSpPr>
        <p:spPr bwMode="auto">
          <a:xfrm>
            <a:off x="2987279" y="2571750"/>
            <a:ext cx="161925" cy="378619"/>
          </a:xfrm>
          <a:prstGeom prst="upArrow">
            <a:avLst>
              <a:gd name="adj1" fmla="val 50000"/>
              <a:gd name="adj2" fmla="val 50110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nb-NO" altLang="nb-NO" sz="1800">
              <a:solidFill>
                <a:schemeClr val="tx2"/>
              </a:solidFill>
            </a:endParaRPr>
          </a:p>
        </p:txBody>
      </p:sp>
      <p:sp>
        <p:nvSpPr>
          <p:cNvPr id="49161" name="Up Arrow 3"/>
          <p:cNvSpPr>
            <a:spLocks noChangeArrowheads="1"/>
          </p:cNvSpPr>
          <p:nvPr/>
        </p:nvSpPr>
        <p:spPr bwMode="auto">
          <a:xfrm>
            <a:off x="6365082" y="3925094"/>
            <a:ext cx="161925" cy="48577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nb-NO" altLang="nb-NO" sz="18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2543"/>
            <a:ext cx="7077472" cy="4897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 smtClean="0"/>
              <a:t>Normalfunn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</a:t>
            </a:r>
            <a:r>
              <a:rPr lang="nb-NO" dirty="0" err="1" smtClean="0"/>
              <a:t>Øsofagus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7" y="3701966"/>
            <a:ext cx="1257014" cy="1048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6068">
            <a:off x="1890451" y="3827979"/>
            <a:ext cx="247403" cy="299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73" y="1221600"/>
            <a:ext cx="1403889" cy="1170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3124">
            <a:off x="6857804" y="1208797"/>
            <a:ext cx="243306" cy="275406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572000" y="1063228"/>
            <a:ext cx="170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dirty="0"/>
              <a:t>Location:</a:t>
            </a:r>
          </a:p>
          <a:p>
            <a:r>
              <a:rPr lang="nb-NO" sz="1350" dirty="0"/>
              <a:t>-</a:t>
            </a:r>
            <a:r>
              <a:rPr lang="nb-NO" sz="1350" dirty="0" smtClean="0"/>
              <a:t>Distale </a:t>
            </a:r>
            <a:r>
              <a:rPr lang="nb-NO" sz="1350" dirty="0" err="1" smtClean="0"/>
              <a:t>øsofagus</a:t>
            </a:r>
            <a:r>
              <a:rPr lang="nb-NO" sz="1350" dirty="0" smtClean="0"/>
              <a:t> </a:t>
            </a:r>
            <a:r>
              <a:rPr lang="nb-NO" sz="1350" dirty="0">
                <a:sym typeface="Wingdings" panose="05000000000000000000" pitchFamily="2" charset="2"/>
              </a:rPr>
              <a:t> </a:t>
            </a:r>
            <a:r>
              <a:rPr lang="nb-NO" sz="1350" dirty="0" smtClean="0">
                <a:sym typeface="Wingdings" panose="05000000000000000000" pitchFamily="2" charset="2"/>
              </a:rPr>
              <a:t>epigastriet gjennom lever</a:t>
            </a:r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2287248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7" b="8507"/>
          <a:stretch/>
        </p:blipFill>
        <p:spPr>
          <a:xfrm>
            <a:off x="4551405" y="451752"/>
            <a:ext cx="3591327" cy="26287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86043"/>
            <a:ext cx="58293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/>
              <a:t>Normalfunn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-Magesekken 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76" y="3101486"/>
            <a:ext cx="1188132" cy="990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0004" flipH="1">
            <a:off x="7775442" y="3120519"/>
            <a:ext cx="263542" cy="280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6" r="15714"/>
          <a:stretch/>
        </p:blipFill>
        <p:spPr>
          <a:xfrm>
            <a:off x="4518206" y="396651"/>
            <a:ext cx="3582186" cy="2694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98" y="4152552"/>
            <a:ext cx="1188132" cy="9909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3712" flipH="1">
            <a:off x="4218299" y="4272599"/>
            <a:ext cx="246205" cy="261603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95536" y="1033743"/>
            <a:ext cx="3348372" cy="34238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altLang="nb-NO" sz="1800" dirty="0" smtClean="0"/>
              <a:t>Lokalitet</a:t>
            </a:r>
            <a:endParaRPr lang="nb-NO" altLang="nb-NO" sz="1800" dirty="0"/>
          </a:p>
          <a:p>
            <a:pPr lvl="1"/>
            <a:r>
              <a:rPr lang="nb-NO" altLang="nb-NO" sz="1500" dirty="0" smtClean="0"/>
              <a:t>Epigastriet</a:t>
            </a:r>
            <a:endParaRPr lang="nb-NO" altLang="nb-NO" sz="1500" dirty="0"/>
          </a:p>
          <a:p>
            <a:pPr lvl="1"/>
            <a:r>
              <a:rPr lang="nb-NO" altLang="nb-NO" sz="1500" dirty="0" err="1" smtClean="0"/>
              <a:t>Subcostalt</a:t>
            </a:r>
            <a:r>
              <a:rPr lang="nb-NO" altLang="nb-NO" sz="1500" dirty="0" smtClean="0"/>
              <a:t> mot venstre</a:t>
            </a:r>
            <a:endParaRPr lang="nb-NO" altLang="nb-NO" sz="1500" dirty="0"/>
          </a:p>
          <a:p>
            <a:r>
              <a:rPr lang="nb-NO" altLang="nb-NO" sz="1800" dirty="0" smtClean="0"/>
              <a:t>Veggtykkelse:</a:t>
            </a:r>
            <a:endParaRPr lang="nb-NO" altLang="nb-NO" sz="1800" dirty="0"/>
          </a:p>
          <a:p>
            <a:pPr lvl="1"/>
            <a:r>
              <a:rPr lang="nb-NO" altLang="nb-NO" sz="1500" dirty="0" smtClean="0"/>
              <a:t>3 mm </a:t>
            </a:r>
            <a:r>
              <a:rPr lang="nb-NO" altLang="nb-NO" sz="1500" dirty="0"/>
              <a:t>(1.5-5mm)</a:t>
            </a:r>
          </a:p>
          <a:p>
            <a:r>
              <a:rPr lang="nb-NO" altLang="nb-NO" sz="1800" dirty="0"/>
              <a:t>Lumen:</a:t>
            </a:r>
          </a:p>
          <a:p>
            <a:pPr lvl="1"/>
            <a:r>
              <a:rPr lang="nb-NO" altLang="nb-NO" sz="1500" dirty="0" smtClean="0"/>
              <a:t>Distalt: Ofte tomt</a:t>
            </a:r>
            <a:endParaRPr lang="nb-NO" altLang="nb-NO" sz="1500" dirty="0"/>
          </a:p>
          <a:p>
            <a:pPr lvl="1"/>
            <a:r>
              <a:rPr lang="nb-NO" altLang="nb-NO" sz="1500" dirty="0" smtClean="0"/>
              <a:t>Proksimalt: Luft og væske</a:t>
            </a:r>
            <a:endParaRPr lang="nb-NO" altLang="nb-NO" sz="1500" dirty="0"/>
          </a:p>
          <a:p>
            <a:r>
              <a:rPr lang="nb-NO" altLang="nb-NO" sz="1800" dirty="0" smtClean="0"/>
              <a:t>Motilitet </a:t>
            </a:r>
            <a:endParaRPr lang="nb-NO" altLang="nb-NO" sz="1800" dirty="0"/>
          </a:p>
          <a:p>
            <a:pPr lvl="1"/>
            <a:r>
              <a:rPr lang="nb-NO" altLang="nb-NO" sz="1500" dirty="0" err="1" smtClean="0"/>
              <a:t>Antrale</a:t>
            </a:r>
            <a:r>
              <a:rPr lang="nb-NO" altLang="nb-NO" sz="1500" dirty="0" smtClean="0"/>
              <a:t> kontraksjoner</a:t>
            </a:r>
          </a:p>
          <a:p>
            <a:pPr lvl="1"/>
            <a:r>
              <a:rPr lang="nb-NO" altLang="nb-NO" sz="1500" dirty="0" smtClean="0"/>
              <a:t>3/minutt</a:t>
            </a:r>
            <a:endParaRPr lang="nb-NO" altLang="nb-NO" sz="1500" dirty="0"/>
          </a:p>
          <a:p>
            <a:pPr lvl="1"/>
            <a:r>
              <a:rPr lang="nb-NO" altLang="nb-NO" sz="1500" dirty="0" err="1" smtClean="0"/>
              <a:t>Transpylorisk</a:t>
            </a:r>
            <a:r>
              <a:rPr lang="nb-NO" altLang="nb-NO" sz="1500" dirty="0" smtClean="0"/>
              <a:t> </a:t>
            </a:r>
            <a:r>
              <a:rPr lang="nb-NO" altLang="nb-NO" sz="1500" dirty="0" err="1" smtClean="0"/>
              <a:t>tømmin</a:t>
            </a:r>
            <a:r>
              <a:rPr lang="nb-NO" altLang="nb-NO" sz="1500" dirty="0" smtClean="0"/>
              <a:t> av mageinnhold</a:t>
            </a:r>
            <a:endParaRPr lang="nb-NO" altLang="nb-NO" sz="1500" dirty="0"/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3"/>
          <a:stretch/>
        </p:blipFill>
        <p:spPr>
          <a:xfrm>
            <a:off x="4842030" y="3135614"/>
            <a:ext cx="2286254" cy="190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58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39" y="489730"/>
            <a:ext cx="3821863" cy="235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050490" y="1250701"/>
            <a:ext cx="105141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sz="1350" dirty="0" smtClean="0">
                <a:solidFill>
                  <a:schemeClr val="bg1"/>
                </a:solidFill>
              </a:rPr>
              <a:t>Galleblære</a:t>
            </a:r>
            <a:endParaRPr lang="nb-NO" altLang="nb-NO" sz="1350" dirty="0">
              <a:solidFill>
                <a:schemeClr val="bg1"/>
              </a:solidFill>
            </a:endParaRPr>
          </a:p>
        </p:txBody>
      </p:sp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6027257" y="1631352"/>
            <a:ext cx="65525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sz="1350" dirty="0" smtClean="0">
                <a:solidFill>
                  <a:schemeClr val="bg1"/>
                </a:solidFill>
              </a:rPr>
              <a:t>Lever</a:t>
            </a:r>
            <a:endParaRPr lang="nb-NO" altLang="nb-NO" sz="1350" dirty="0">
              <a:solidFill>
                <a:schemeClr val="bg1"/>
              </a:solidFill>
            </a:endParaRPr>
          </a:p>
        </p:txBody>
      </p:sp>
      <p:sp>
        <p:nvSpPr>
          <p:cNvPr id="52231" name="TextBox 6"/>
          <p:cNvSpPr txBox="1">
            <a:spLocks noChangeArrowheads="1"/>
          </p:cNvSpPr>
          <p:nvPr/>
        </p:nvSpPr>
        <p:spPr bwMode="auto">
          <a:xfrm>
            <a:off x="7119090" y="1936627"/>
            <a:ext cx="106211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b-NO" altLang="nb-NO" sz="1350" dirty="0" err="1">
                <a:solidFill>
                  <a:schemeClr val="bg1"/>
                </a:solidFill>
              </a:rPr>
              <a:t>Duodenum</a:t>
            </a:r>
            <a:endParaRPr lang="nb-NO" altLang="nb-NO" sz="135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5861"/>
            <a:ext cx="7077472" cy="4897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 smtClean="0"/>
              <a:t>Normalfunn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>-</a:t>
            </a:r>
            <a:r>
              <a:rPr lang="nb-NO" dirty="0" err="1" smtClean="0"/>
              <a:t>Duodenum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3813888"/>
            <a:ext cx="1349883" cy="1125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344">
            <a:off x="6944796" y="4006476"/>
            <a:ext cx="276701" cy="334856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15380" y="1014511"/>
            <a:ext cx="3879907" cy="34238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altLang="nb-NO" sz="1800" dirty="0"/>
              <a:t>Location:</a:t>
            </a:r>
          </a:p>
          <a:p>
            <a:pPr lvl="1"/>
            <a:r>
              <a:rPr lang="nb-NO" altLang="nb-NO" sz="1500" dirty="0" err="1" smtClean="0"/>
              <a:t>Epigastriiet</a:t>
            </a:r>
            <a:endParaRPr lang="nb-NO" altLang="nb-NO" sz="1500" dirty="0"/>
          </a:p>
          <a:p>
            <a:pPr lvl="1"/>
            <a:r>
              <a:rPr lang="nb-NO" altLang="nb-NO" sz="1500" dirty="0" smtClean="0"/>
              <a:t>Bulbus og descendens rundt pankreashodet</a:t>
            </a:r>
            <a:endParaRPr lang="nb-NO" altLang="nb-NO" sz="1500" dirty="0"/>
          </a:p>
          <a:p>
            <a:pPr lvl="1"/>
            <a:r>
              <a:rPr lang="nb-NO" altLang="nb-NO" sz="1500" dirty="0" smtClean="0"/>
              <a:t>Pars </a:t>
            </a:r>
            <a:r>
              <a:rPr lang="nb-NO" altLang="nb-NO" sz="1500" dirty="0" err="1" smtClean="0"/>
              <a:t>transversa</a:t>
            </a:r>
            <a:r>
              <a:rPr lang="nb-NO" altLang="nb-NO" sz="1500" dirty="0" smtClean="0"/>
              <a:t> mellom aorta og </a:t>
            </a:r>
            <a:r>
              <a:rPr lang="nb-NO" altLang="nb-NO" sz="1500" dirty="0" err="1" smtClean="0"/>
              <a:t>arteria</a:t>
            </a:r>
            <a:r>
              <a:rPr lang="nb-NO" altLang="nb-NO" sz="1500" dirty="0" smtClean="0"/>
              <a:t> </a:t>
            </a:r>
            <a:r>
              <a:rPr lang="nb-NO" altLang="nb-NO" sz="1500" dirty="0" err="1" smtClean="0"/>
              <a:t>mesenterica</a:t>
            </a:r>
            <a:r>
              <a:rPr lang="nb-NO" altLang="nb-NO" sz="1500" dirty="0" smtClean="0"/>
              <a:t> superior</a:t>
            </a:r>
          </a:p>
          <a:p>
            <a:r>
              <a:rPr lang="nb-NO" altLang="nb-NO" sz="1800" dirty="0" smtClean="0"/>
              <a:t>Lumen</a:t>
            </a:r>
            <a:r>
              <a:rPr lang="nb-NO" altLang="nb-NO" sz="1800" dirty="0"/>
              <a:t>:</a:t>
            </a:r>
          </a:p>
          <a:p>
            <a:pPr lvl="1"/>
            <a:r>
              <a:rPr lang="nb-NO" altLang="nb-NO" sz="1500" dirty="0" smtClean="0"/>
              <a:t>Ofte luft i bulbus</a:t>
            </a:r>
          </a:p>
          <a:p>
            <a:r>
              <a:rPr lang="nb-NO" altLang="nb-NO" sz="1800" dirty="0" smtClean="0"/>
              <a:t>Motilitet: </a:t>
            </a:r>
            <a:endParaRPr lang="nb-NO" altLang="nb-NO" sz="1800" dirty="0"/>
          </a:p>
          <a:p>
            <a:pPr lvl="1"/>
            <a:r>
              <a:rPr lang="nb-NO" altLang="nb-NO" sz="1500" dirty="0" smtClean="0"/>
              <a:t>Mageinnhold kommer inn via pylorus</a:t>
            </a:r>
            <a:endParaRPr lang="nb-NO" altLang="nb-NO" sz="1500" dirty="0"/>
          </a:p>
          <a:p>
            <a:pPr lvl="1"/>
            <a:r>
              <a:rPr lang="nb-NO" altLang="nb-NO" sz="1500" dirty="0" smtClean="0"/>
              <a:t>Peristaltikk fra </a:t>
            </a:r>
            <a:r>
              <a:rPr lang="nb-NO" altLang="nb-NO" sz="1500" dirty="0"/>
              <a:t>pars </a:t>
            </a:r>
            <a:r>
              <a:rPr lang="nb-NO" altLang="nb-NO" sz="1500" dirty="0" err="1"/>
              <a:t>decendens</a:t>
            </a:r>
            <a:r>
              <a:rPr lang="nb-NO" altLang="nb-NO" sz="1500" dirty="0"/>
              <a:t> (8-12/min)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5"/>
          <a:srcRect l="7288" t="20370" r="25036" b="22222"/>
          <a:stretch/>
        </p:blipFill>
        <p:spPr>
          <a:xfrm>
            <a:off x="3982826" y="494176"/>
            <a:ext cx="4922995" cy="23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136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/>
      <p:bldP spid="522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30192"/>
            <a:ext cx="4032448" cy="3423827"/>
          </a:xfrm>
        </p:spPr>
        <p:txBody>
          <a:bodyPr>
            <a:noAutofit/>
          </a:bodyPr>
          <a:lstStyle/>
          <a:p>
            <a:r>
              <a:rPr lang="nb-NO" altLang="nb-NO" sz="1800" dirty="0" smtClean="0">
                <a:solidFill>
                  <a:schemeClr val="tx1"/>
                </a:solidFill>
              </a:rPr>
              <a:t>Lokalitet: </a:t>
            </a:r>
            <a:endParaRPr lang="nb-NO" altLang="nb-NO" sz="1800" dirty="0">
              <a:solidFill>
                <a:schemeClr val="tx1"/>
              </a:solidFill>
            </a:endParaRPr>
          </a:p>
          <a:p>
            <a:pPr lvl="1"/>
            <a:r>
              <a:rPr lang="nb-NO" altLang="nb-NO" sz="1800" dirty="0" err="1">
                <a:solidFill>
                  <a:schemeClr val="tx1"/>
                </a:solidFill>
              </a:rPr>
              <a:t>Jejunum</a:t>
            </a:r>
            <a:r>
              <a:rPr lang="nb-NO" altLang="nb-NO" sz="1800" dirty="0">
                <a:solidFill>
                  <a:schemeClr val="tx1"/>
                </a:solidFill>
              </a:rPr>
              <a:t> </a:t>
            </a:r>
            <a:r>
              <a:rPr lang="nb-NO" altLang="nb-NO" sz="1800" dirty="0" smtClean="0">
                <a:solidFill>
                  <a:schemeClr val="tx1"/>
                </a:solidFill>
              </a:rPr>
              <a:t>primært </a:t>
            </a:r>
            <a:r>
              <a:rPr lang="nb-NO" altLang="nb-NO" sz="1800" dirty="0" err="1" smtClean="0">
                <a:solidFill>
                  <a:schemeClr val="tx1"/>
                </a:solidFill>
              </a:rPr>
              <a:t>umbilikalt</a:t>
            </a:r>
            <a:r>
              <a:rPr lang="nb-NO" altLang="nb-NO" sz="1800" dirty="0" smtClean="0">
                <a:solidFill>
                  <a:schemeClr val="tx1"/>
                </a:solidFill>
              </a:rPr>
              <a:t> </a:t>
            </a:r>
            <a:r>
              <a:rPr lang="nb-NO" altLang="nb-NO" sz="1800" dirty="0" err="1" smtClean="0">
                <a:solidFill>
                  <a:schemeClr val="tx1"/>
                </a:solidFill>
              </a:rPr>
              <a:t>elleri</a:t>
            </a:r>
            <a:r>
              <a:rPr lang="nb-NO" altLang="nb-NO" sz="1800" dirty="0" smtClean="0">
                <a:solidFill>
                  <a:schemeClr val="tx1"/>
                </a:solidFill>
              </a:rPr>
              <a:t> mot øvre venstre kvadrant</a:t>
            </a:r>
            <a:endParaRPr lang="nb-NO" altLang="nb-NO" sz="1800" dirty="0">
              <a:solidFill>
                <a:schemeClr val="tx1"/>
              </a:solidFill>
            </a:endParaRPr>
          </a:p>
          <a:p>
            <a:pPr lvl="1"/>
            <a:r>
              <a:rPr lang="nb-NO" altLang="nb-NO" sz="1800" dirty="0" err="1">
                <a:solidFill>
                  <a:schemeClr val="tx1"/>
                </a:solidFill>
              </a:rPr>
              <a:t>I</a:t>
            </a:r>
            <a:r>
              <a:rPr lang="nb-NO" altLang="nb-NO" sz="1800" dirty="0" err="1">
                <a:solidFill>
                  <a:schemeClr val="tx1"/>
                </a:solidFill>
              </a:rPr>
              <a:t>leum</a:t>
            </a:r>
            <a:r>
              <a:rPr lang="nb-NO" altLang="nb-NO" sz="1800" dirty="0">
                <a:solidFill>
                  <a:schemeClr val="tx1"/>
                </a:solidFill>
              </a:rPr>
              <a:t> </a:t>
            </a:r>
            <a:r>
              <a:rPr lang="nb-NO" altLang="nb-NO" sz="1800" dirty="0" smtClean="0">
                <a:solidFill>
                  <a:schemeClr val="tx1"/>
                </a:solidFill>
              </a:rPr>
              <a:t>primært i </a:t>
            </a:r>
            <a:r>
              <a:rPr lang="nb-NO" altLang="nb-NO" sz="1800" dirty="0" err="1" smtClean="0">
                <a:solidFill>
                  <a:schemeClr val="tx1"/>
                </a:solidFill>
              </a:rPr>
              <a:t>hypogastriet</a:t>
            </a:r>
            <a:r>
              <a:rPr lang="nb-NO" altLang="nb-NO" sz="1800" dirty="0" smtClean="0">
                <a:solidFill>
                  <a:schemeClr val="tx1"/>
                </a:solidFill>
              </a:rPr>
              <a:t> i </a:t>
            </a:r>
            <a:r>
              <a:rPr lang="nb-NO" altLang="nb-NO" sz="1800" dirty="0" err="1" smtClean="0">
                <a:solidFill>
                  <a:schemeClr val="tx1"/>
                </a:solidFill>
              </a:rPr>
              <a:t>pelvis</a:t>
            </a:r>
            <a:r>
              <a:rPr lang="nb-NO" altLang="nb-NO" sz="1800" dirty="0" smtClean="0">
                <a:solidFill>
                  <a:schemeClr val="tx1"/>
                </a:solidFill>
              </a:rPr>
              <a:t> eller i nedre høyre kvadrant</a:t>
            </a:r>
            <a:endParaRPr lang="nb-NO" altLang="nb-NO" sz="1800" dirty="0">
              <a:solidFill>
                <a:schemeClr val="tx1"/>
              </a:solidFill>
            </a:endParaRPr>
          </a:p>
          <a:p>
            <a:r>
              <a:rPr lang="nb-NO" altLang="nb-NO" sz="1800" dirty="0" smtClean="0">
                <a:solidFill>
                  <a:schemeClr val="tx1"/>
                </a:solidFill>
              </a:rPr>
              <a:t>Motilitet: </a:t>
            </a:r>
            <a:endParaRPr lang="nb-NO" altLang="nb-NO" sz="1800" dirty="0">
              <a:solidFill>
                <a:schemeClr val="tx1"/>
              </a:solidFill>
            </a:endParaRPr>
          </a:p>
          <a:p>
            <a:pPr lvl="1"/>
            <a:r>
              <a:rPr lang="nb-NO" altLang="nb-NO" sz="1800" dirty="0" smtClean="0">
                <a:solidFill>
                  <a:schemeClr val="tx1"/>
                </a:solidFill>
              </a:rPr>
              <a:t>Peristaltikk med kontraksjoner opp mot 12/minutt</a:t>
            </a:r>
            <a:endParaRPr lang="nb-NO" altLang="nb-NO" sz="1800" dirty="0">
              <a:solidFill>
                <a:schemeClr val="tx1"/>
              </a:solidFill>
            </a:endParaRPr>
          </a:p>
          <a:p>
            <a:pPr lvl="1"/>
            <a:r>
              <a:rPr lang="nb-NO" altLang="nb-NO" sz="1800" dirty="0" smtClean="0">
                <a:solidFill>
                  <a:schemeClr val="tx1"/>
                </a:solidFill>
              </a:rPr>
              <a:t>Færre i </a:t>
            </a:r>
            <a:r>
              <a:rPr lang="nb-NO" altLang="nb-NO" sz="1800" dirty="0" err="1" smtClean="0">
                <a:solidFill>
                  <a:schemeClr val="tx1"/>
                </a:solidFill>
              </a:rPr>
              <a:t>ileum</a:t>
            </a:r>
            <a:endParaRPr lang="nb-NO" altLang="nb-NO" sz="1800" dirty="0">
              <a:solidFill>
                <a:schemeClr val="tx1"/>
              </a:solidFill>
            </a:endParaRPr>
          </a:p>
          <a:p>
            <a:pPr lvl="1"/>
            <a:r>
              <a:rPr lang="nb-NO" altLang="nb-NO" sz="1800" dirty="0" smtClean="0">
                <a:solidFill>
                  <a:schemeClr val="tx1"/>
                </a:solidFill>
              </a:rPr>
              <a:t>Ved faste variabel aktivitet avhengig av fase til «</a:t>
            </a:r>
            <a:r>
              <a:rPr lang="nb-NO" altLang="nb-NO" sz="1800" dirty="0" err="1" smtClean="0">
                <a:solidFill>
                  <a:schemeClr val="tx1"/>
                </a:solidFill>
              </a:rPr>
              <a:t>migrating</a:t>
            </a:r>
            <a:r>
              <a:rPr lang="nb-NO" altLang="nb-NO" sz="1800" dirty="0" smtClean="0">
                <a:solidFill>
                  <a:schemeClr val="tx1"/>
                </a:solidFill>
              </a:rPr>
              <a:t> motor </a:t>
            </a:r>
            <a:r>
              <a:rPr lang="nb-NO" altLang="nb-NO" sz="1800" dirty="0" err="1" smtClean="0">
                <a:solidFill>
                  <a:schemeClr val="tx1"/>
                </a:solidFill>
              </a:rPr>
              <a:t>complex</a:t>
            </a:r>
            <a:r>
              <a:rPr lang="nb-NO" altLang="nb-NO" sz="1800" dirty="0" smtClean="0">
                <a:solidFill>
                  <a:schemeClr val="tx1"/>
                </a:solidFill>
              </a:rPr>
              <a:t>.»</a:t>
            </a:r>
            <a:endParaRPr lang="nb-NO" altLang="nb-NO" sz="1800" dirty="0">
              <a:solidFill>
                <a:schemeClr val="tx1"/>
              </a:solidFill>
            </a:endParaRPr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14052"/>
            <a:ext cx="7077472" cy="4897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 smtClean="0"/>
              <a:t>Normalfunn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-Tynntarm</a:t>
            </a:r>
            <a:endParaRPr lang="nb-NO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" r="18346" b="-703"/>
          <a:stretch>
            <a:fillRect/>
          </a:stretch>
        </p:blipFill>
        <p:spPr bwMode="auto">
          <a:xfrm>
            <a:off x="4684287" y="267494"/>
            <a:ext cx="2592288" cy="217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\\tjalve.uib.no\home2\mpkkn\Settings\Desktop\Illustrasjoner frisk tarm\ileum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10849" r="16048" b="22974"/>
          <a:stretch>
            <a:fillRect/>
          </a:stretch>
        </p:blipFill>
        <p:spPr bwMode="auto">
          <a:xfrm>
            <a:off x="4653682" y="2751311"/>
            <a:ext cx="2829976" cy="170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17" y="534717"/>
            <a:ext cx="1188132" cy="990949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1767" flipH="1">
            <a:off x="8081149" y="890178"/>
            <a:ext cx="263542" cy="28002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07" y="2819242"/>
            <a:ext cx="1188132" cy="99094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827686" y="3309185"/>
            <a:ext cx="263542" cy="2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" r="16651"/>
          <a:stretch/>
        </p:blipFill>
        <p:spPr>
          <a:xfrm>
            <a:off x="4771453" y="2643758"/>
            <a:ext cx="2793946" cy="21461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56148"/>
            <a:ext cx="5829300" cy="485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 smtClean="0"/>
              <a:t>Normalfunn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-Tynntarm</a:t>
            </a:r>
            <a:endParaRPr lang="nb-NO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3528" y="1110562"/>
            <a:ext cx="4392488" cy="35643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b-NO" sz="1800" dirty="0" err="1" smtClean="0"/>
              <a:t>Sonoanatomi</a:t>
            </a:r>
            <a:endParaRPr lang="en-US" altLang="nb-NO" sz="1800" dirty="0"/>
          </a:p>
          <a:p>
            <a:pPr lvl="1"/>
            <a:r>
              <a:rPr lang="en-US" altLang="nb-NO" sz="1800" dirty="0" err="1"/>
              <a:t>Valvulae</a:t>
            </a:r>
            <a:r>
              <a:rPr lang="en-US" altLang="nb-NO" sz="1800" dirty="0"/>
              <a:t> </a:t>
            </a:r>
            <a:r>
              <a:rPr lang="en-US" altLang="nb-NO" sz="1800" dirty="0" err="1" smtClean="0"/>
              <a:t>conniventes</a:t>
            </a:r>
            <a:r>
              <a:rPr lang="en-US" altLang="nb-NO" sz="1800" dirty="0" smtClean="0"/>
              <a:t> </a:t>
            </a:r>
            <a:r>
              <a:rPr lang="en-US" altLang="nb-NO" sz="1800" dirty="0" err="1" smtClean="0"/>
              <a:t>er</a:t>
            </a:r>
            <a:r>
              <a:rPr lang="en-US" altLang="nb-NO" sz="1800" dirty="0" smtClean="0"/>
              <a:t> </a:t>
            </a:r>
            <a:r>
              <a:rPr lang="en-US" altLang="nb-NO" sz="1800" dirty="0" err="1" smtClean="0"/>
              <a:t>tettere</a:t>
            </a:r>
            <a:r>
              <a:rPr lang="en-US" altLang="nb-NO" sz="1800" dirty="0" smtClean="0"/>
              <a:t> og </a:t>
            </a:r>
            <a:r>
              <a:rPr lang="en-US" altLang="nb-NO" sz="1800" dirty="0" err="1" smtClean="0"/>
              <a:t>tydeligere</a:t>
            </a:r>
            <a:r>
              <a:rPr lang="en-US" altLang="nb-NO" sz="1800" dirty="0" smtClean="0"/>
              <a:t> </a:t>
            </a:r>
            <a:r>
              <a:rPr lang="en-US" altLang="nb-NO" sz="1800" dirty="0" err="1" smtClean="0"/>
              <a:t>i</a:t>
            </a:r>
            <a:r>
              <a:rPr lang="en-US" altLang="nb-NO" sz="1800" dirty="0" smtClean="0"/>
              <a:t> jejunum </a:t>
            </a:r>
          </a:p>
          <a:p>
            <a:pPr lvl="1"/>
            <a:r>
              <a:rPr lang="en-US" altLang="nb-NO" sz="1800" dirty="0" smtClean="0"/>
              <a:t>M. </a:t>
            </a:r>
            <a:r>
              <a:rPr lang="en-US" altLang="nb-NO" sz="1800" dirty="0" err="1" smtClean="0"/>
              <a:t>propria</a:t>
            </a:r>
            <a:r>
              <a:rPr lang="en-US" altLang="nb-NO" sz="1800" dirty="0" smtClean="0"/>
              <a:t> </a:t>
            </a:r>
            <a:r>
              <a:rPr lang="en-US" altLang="nb-NO" sz="1800" dirty="0" err="1" smtClean="0"/>
              <a:t>inngår</a:t>
            </a:r>
            <a:r>
              <a:rPr lang="en-US" altLang="nb-NO" sz="1800" dirty="0" smtClean="0"/>
              <a:t> </a:t>
            </a:r>
            <a:r>
              <a:rPr lang="en-US" altLang="nb-NO" sz="1800" dirty="0" err="1" smtClean="0"/>
              <a:t>ikke</a:t>
            </a:r>
            <a:endParaRPr lang="en-US" altLang="nb-NO" sz="1800" dirty="0" smtClean="0"/>
          </a:p>
          <a:p>
            <a:r>
              <a:rPr lang="nb-NO" altLang="nb-NO" sz="2200" dirty="0" smtClean="0"/>
              <a:t>Lumen</a:t>
            </a:r>
            <a:endParaRPr lang="nb-NO" altLang="nb-NO" sz="2200" dirty="0"/>
          </a:p>
          <a:p>
            <a:pPr lvl="1"/>
            <a:r>
              <a:rPr lang="nb-NO" altLang="nb-NO" sz="1800" dirty="0" smtClean="0"/>
              <a:t>Lett å komprimere</a:t>
            </a:r>
            <a:endParaRPr lang="nb-NO" altLang="nb-NO" sz="1800" dirty="0"/>
          </a:p>
          <a:p>
            <a:pPr lvl="1"/>
            <a:r>
              <a:rPr lang="nb-NO" altLang="nb-NO" sz="1800" dirty="0" err="1" smtClean="0"/>
              <a:t>Væskeaktig</a:t>
            </a:r>
            <a:r>
              <a:rPr lang="nb-NO" altLang="nb-NO" sz="1800" dirty="0" smtClean="0"/>
              <a:t>, grått innhold, ofte tomt ved faste</a:t>
            </a:r>
          </a:p>
          <a:p>
            <a:pPr lvl="1"/>
            <a:r>
              <a:rPr lang="nb-NO" altLang="nb-NO" sz="1800" dirty="0" smtClean="0"/>
              <a:t>Luft stiger opp mot </a:t>
            </a:r>
            <a:r>
              <a:rPr lang="nb-NO" altLang="nb-NO" sz="1800" dirty="0" err="1" smtClean="0"/>
              <a:t>proben</a:t>
            </a:r>
            <a:endParaRPr lang="nb-NO" altLang="nb-NO" sz="1800" dirty="0" smtClean="0"/>
          </a:p>
          <a:p>
            <a:pPr lvl="1"/>
            <a:r>
              <a:rPr lang="nb-NO" altLang="nb-NO" sz="1800" dirty="0" smtClean="0"/>
              <a:t>Sjelden </a:t>
            </a:r>
            <a:r>
              <a:rPr lang="nb-NO" altLang="nb-NO" sz="1800" dirty="0" err="1" smtClean="0"/>
              <a:t>væskeaktig</a:t>
            </a:r>
            <a:r>
              <a:rPr lang="nb-NO" altLang="nb-NO" sz="1800" dirty="0" smtClean="0"/>
              <a:t> innhold(Se bilder)</a:t>
            </a:r>
            <a:endParaRPr lang="nb-NO" altLang="nb-NO" sz="1800" dirty="0"/>
          </a:p>
        </p:txBody>
      </p:sp>
      <p:pic>
        <p:nvPicPr>
          <p:cNvPr id="10" name="Picture 4" descr="Figur 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-524"/>
          <a:stretch/>
        </p:blipFill>
        <p:spPr bwMode="auto">
          <a:xfrm>
            <a:off x="4750038" y="339502"/>
            <a:ext cx="283677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99" y="497595"/>
            <a:ext cx="1349883" cy="1125855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2517">
            <a:off x="8127504" y="848624"/>
            <a:ext cx="276701" cy="33485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99" y="2643758"/>
            <a:ext cx="1349883" cy="1125855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7634">
            <a:off x="7885498" y="3255365"/>
            <a:ext cx="276701" cy="3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2" descr="\\tjalve.uib.no\home2\mpkkn\Settings\Desktop\Illustrasjoner frisk tarm\sigm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" t="38181" r="16988" b="4233"/>
          <a:stretch>
            <a:fillRect/>
          </a:stretch>
        </p:blipFill>
        <p:spPr bwMode="auto">
          <a:xfrm>
            <a:off x="3477760" y="3844946"/>
            <a:ext cx="2188481" cy="120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3" descr="\\tjalve.uib.no\home2\mpkkn\Settings\Desktop\Illustrasjoner frisk tarm\colasc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11040" r="15396" b="12683"/>
          <a:stretch/>
        </p:blipFill>
        <p:spPr bwMode="auto">
          <a:xfrm rot="5400000">
            <a:off x="1166058" y="2352039"/>
            <a:ext cx="1989827" cy="134913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4" descr="\\tjalve.uib.no\home2\mpkkn\Settings\Desktop\Illustrasjoner frisk tarm\colatransv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0" r="15804" b="26964"/>
          <a:stretch>
            <a:fillRect/>
          </a:stretch>
        </p:blipFill>
        <p:spPr bwMode="auto">
          <a:xfrm>
            <a:off x="3437215" y="1065312"/>
            <a:ext cx="2376264" cy="115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Picture 5" descr="\\tjalve.uib.no\home2\mpkkn\Settings\Desktop\Illustrasjoner frisk tarm\coldesc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2563" r="15531" b="26283"/>
          <a:stretch/>
        </p:blipFill>
        <p:spPr bwMode="auto">
          <a:xfrm rot="16200000">
            <a:off x="5867992" y="2351528"/>
            <a:ext cx="2122563" cy="135015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22" y="2315819"/>
            <a:ext cx="1850850" cy="1543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3623">
            <a:off x="3547828" y="2888940"/>
            <a:ext cx="417503" cy="505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4062">
            <a:off x="4363249" y="2293120"/>
            <a:ext cx="417503" cy="505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05107">
            <a:off x="5173840" y="2683268"/>
            <a:ext cx="417503" cy="5052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4314">
            <a:off x="5017564" y="3353503"/>
            <a:ext cx="417503" cy="505253"/>
          </a:xfrm>
          <a:prstGeom prst="rect">
            <a:avLst/>
          </a:prstGeom>
        </p:spPr>
      </p:pic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1114" y="271974"/>
            <a:ext cx="61722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dirty="0" smtClean="0"/>
              <a:t>Normalfunn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-Kolon</a:t>
            </a:r>
            <a:endParaRPr lang="nb-NO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51752" y="1137359"/>
            <a:ext cx="2865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err="1" smtClean="0"/>
              <a:t>Motilitet</a:t>
            </a:r>
            <a:r>
              <a:rPr lang="en-US" sz="1500" dirty="0" smtClean="0"/>
              <a:t>: </a:t>
            </a:r>
            <a:endParaRPr lang="en-US" sz="15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 err="1" smtClean="0"/>
              <a:t>Sjelden</a:t>
            </a:r>
            <a:endParaRPr lang="en-US" sz="15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 err="1" smtClean="0"/>
              <a:t>Vanskelig</a:t>
            </a:r>
            <a:r>
              <a:rPr lang="en-US" sz="1500" dirty="0" smtClean="0"/>
              <a:t> å </a:t>
            </a:r>
            <a:r>
              <a:rPr lang="en-US" sz="1500" dirty="0" err="1" smtClean="0"/>
              <a:t>komprimere</a:t>
            </a:r>
            <a:r>
              <a:rPr lang="en-US" sz="1500" dirty="0" smtClean="0"/>
              <a:t> og “</a:t>
            </a:r>
            <a:r>
              <a:rPr lang="en-US" sz="1500" dirty="0" err="1" smtClean="0"/>
              <a:t>dytte</a:t>
            </a:r>
            <a:r>
              <a:rPr lang="en-US" sz="1500" dirty="0" smtClean="0"/>
              <a:t> </a:t>
            </a:r>
            <a:r>
              <a:rPr lang="en-US" sz="1500" dirty="0" err="1" smtClean="0"/>
              <a:t>vekk</a:t>
            </a:r>
            <a:r>
              <a:rPr lang="en-US" sz="1500" dirty="0" smtClean="0"/>
              <a:t>”</a:t>
            </a:r>
            <a:endParaRPr lang="en-US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5813479" y="1065312"/>
            <a:ext cx="2934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b-NO" sz="1500" dirty="0" err="1" smtClean="0"/>
              <a:t>Sonoanatomi</a:t>
            </a:r>
            <a:endParaRPr lang="nb-NO" sz="15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nb-NO" sz="1500" dirty="0" err="1" smtClean="0"/>
              <a:t>Haustreringer</a:t>
            </a:r>
            <a:endParaRPr lang="nb-NO" sz="1500" dirty="0" smtClean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nb-NO" sz="1500" dirty="0" smtClean="0"/>
              <a:t>(inkluderer propria)</a:t>
            </a:r>
            <a:endParaRPr lang="nb-NO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351115" y="3637345"/>
            <a:ext cx="312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Lumen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 err="1" smtClean="0"/>
              <a:t>Innhold</a:t>
            </a:r>
            <a:r>
              <a:rPr lang="en-US" sz="1500" dirty="0" smtClean="0"/>
              <a:t> </a:t>
            </a:r>
            <a:r>
              <a:rPr lang="en-US" sz="1500" dirty="0" err="1" smtClean="0"/>
              <a:t>blandet</a:t>
            </a:r>
            <a:r>
              <a:rPr lang="en-US" sz="1500" dirty="0" smtClean="0"/>
              <a:t> med </a:t>
            </a:r>
            <a:r>
              <a:rPr lang="en-US" sz="1500" dirty="0" err="1" smtClean="0"/>
              <a:t>luft</a:t>
            </a:r>
            <a:endParaRPr lang="en-US" sz="15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 err="1" smtClean="0"/>
              <a:t>Som</a:t>
            </a:r>
            <a:r>
              <a:rPr lang="en-US" sz="1500" dirty="0" smtClean="0"/>
              <a:t> regel </a:t>
            </a:r>
            <a:r>
              <a:rPr lang="en-US" sz="1500" dirty="0" err="1" smtClean="0"/>
              <a:t>innhold</a:t>
            </a:r>
            <a:r>
              <a:rPr lang="en-US" sz="1500" dirty="0" smtClean="0"/>
              <a:t>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 err="1" smtClean="0"/>
              <a:t>Sigmo</a:t>
            </a:r>
            <a:r>
              <a:rPr lang="en-US" sz="1500" dirty="0" smtClean="0"/>
              <a:t> tom </a:t>
            </a:r>
            <a:r>
              <a:rPr lang="en-US" sz="1500" dirty="0" err="1" smtClean="0"/>
              <a:t>etter</a:t>
            </a:r>
            <a:r>
              <a:rPr lang="en-US" sz="1500" dirty="0" smtClean="0"/>
              <a:t> </a:t>
            </a:r>
            <a:r>
              <a:rPr lang="en-US" sz="1500" dirty="0" err="1" smtClean="0"/>
              <a:t>defekasjon</a:t>
            </a:r>
            <a:endParaRPr lang="en-US" sz="1500" dirty="0"/>
          </a:p>
        </p:txBody>
      </p:sp>
      <p:pic>
        <p:nvPicPr>
          <p:cNvPr id="3074" name="Picture 2" descr="D:\Euroson 2013\Examination techniques and normal findings\sigmo m34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-5026" r="-1610" b="16363"/>
          <a:stretch/>
        </p:blipFill>
        <p:spPr bwMode="auto">
          <a:xfrm>
            <a:off x="5765167" y="3741010"/>
            <a:ext cx="1824527" cy="131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7077472" cy="489701"/>
          </a:xfrm>
        </p:spPr>
        <p:txBody>
          <a:bodyPr/>
          <a:lstStyle/>
          <a:p>
            <a:r>
              <a:rPr lang="nb-NO" dirty="0" smtClean="0"/>
              <a:t>Tynntarm</a:t>
            </a:r>
            <a:r>
              <a:rPr lang="nb-NO" dirty="0" smtClean="0"/>
              <a:t>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smtClean="0"/>
              <a:t>tykktarm</a:t>
            </a:r>
            <a:endParaRPr lang="nb-NO" dirty="0"/>
          </a:p>
        </p:txBody>
      </p:sp>
      <p:pic>
        <p:nvPicPr>
          <p:cNvPr id="4" name="Tynnvstyk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9962" y="1293932"/>
            <a:ext cx="4243388" cy="3394472"/>
          </a:xfrm>
        </p:spPr>
      </p:pic>
    </p:spTree>
    <p:extLst>
      <p:ext uri="{BB962C8B-B14F-4D97-AF65-F5344CB8AC3E}">
        <p14:creationId xmlns:p14="http://schemas.microsoft.com/office/powerpoint/2010/main" val="1359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47664" y="1311425"/>
            <a:ext cx="5829300" cy="3086100"/>
          </a:xfrm>
        </p:spPr>
        <p:txBody>
          <a:bodyPr>
            <a:normAutofit/>
          </a:bodyPr>
          <a:lstStyle/>
          <a:p>
            <a:r>
              <a:rPr lang="nb-NO" altLang="nb-NO" dirty="0" smtClean="0"/>
              <a:t>Forberedelse</a:t>
            </a:r>
            <a:endParaRPr lang="nb-NO" altLang="nb-NO" dirty="0"/>
          </a:p>
          <a:p>
            <a:r>
              <a:rPr lang="nb-NO" altLang="nb-NO" dirty="0" smtClean="0"/>
              <a:t>Undersøkelsesteknikk</a:t>
            </a:r>
            <a:endParaRPr lang="nb-NO" altLang="nb-NO" dirty="0" smtClean="0">
              <a:solidFill>
                <a:schemeClr val="tx1"/>
              </a:solidFill>
            </a:endParaRPr>
          </a:p>
          <a:p>
            <a:r>
              <a:rPr lang="nb-NO" altLang="nb-NO" dirty="0" smtClean="0">
                <a:solidFill>
                  <a:schemeClr val="tx1"/>
                </a:solidFill>
              </a:rPr>
              <a:t>Normalfunn</a:t>
            </a:r>
            <a:endParaRPr lang="nb-NO" altLang="nb-NO" dirty="0" smtClean="0">
              <a:solidFill>
                <a:schemeClr val="tx1"/>
              </a:solidFill>
            </a:endParaRPr>
          </a:p>
          <a:p>
            <a:pPr lvl="1"/>
            <a:r>
              <a:rPr lang="nb-NO" altLang="nb-NO" dirty="0" err="1" smtClean="0"/>
              <a:t>Vegglag</a:t>
            </a:r>
            <a:r>
              <a:rPr lang="nb-NO" altLang="nb-NO" dirty="0" smtClean="0"/>
              <a:t> i GI </a:t>
            </a:r>
            <a:r>
              <a:rPr lang="nb-NO" altLang="nb-NO" dirty="0" err="1" smtClean="0"/>
              <a:t>traktus</a:t>
            </a:r>
            <a:endParaRPr lang="nb-NO" altLang="nb-NO" dirty="0" smtClean="0">
              <a:solidFill>
                <a:schemeClr val="tx1"/>
              </a:solidFill>
            </a:endParaRPr>
          </a:p>
          <a:p>
            <a:pPr lvl="1"/>
            <a:r>
              <a:rPr lang="nb-NO" altLang="nb-NO" dirty="0" smtClean="0"/>
              <a:t>Veggtykkelse</a:t>
            </a:r>
            <a:endParaRPr lang="nb-NO" altLang="nb-NO" dirty="0" smtClean="0">
              <a:solidFill>
                <a:schemeClr val="tx1"/>
              </a:solidFill>
            </a:endParaRPr>
          </a:p>
          <a:p>
            <a:pPr lvl="1"/>
            <a:r>
              <a:rPr lang="nb-NO" altLang="nb-NO" dirty="0" err="1" smtClean="0">
                <a:solidFill>
                  <a:schemeClr val="tx1"/>
                </a:solidFill>
              </a:rPr>
              <a:t>Sonoanatomi</a:t>
            </a:r>
            <a:endParaRPr lang="nb-NO" altLang="nb-NO" dirty="0" smtClean="0">
              <a:solidFill>
                <a:schemeClr val="tx1"/>
              </a:solidFill>
            </a:endParaRPr>
          </a:p>
          <a:p>
            <a:r>
              <a:rPr lang="nb-NO" altLang="nb-NO" dirty="0" smtClean="0"/>
              <a:t>Oppsummering og rapport</a:t>
            </a:r>
            <a:endParaRPr lang="nb-NO" altLang="nb-NO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altLang="nb-NO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Oversikt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90" y="1221600"/>
            <a:ext cx="2181747" cy="1819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064">
            <a:off x="6251549" y="3253108"/>
            <a:ext cx="442827" cy="5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21096" y="1227824"/>
            <a:ext cx="3502832" cy="3394472"/>
          </a:xfrm>
        </p:spPr>
        <p:txBody>
          <a:bodyPr>
            <a:normAutofit/>
          </a:bodyPr>
          <a:lstStyle/>
          <a:p>
            <a:r>
              <a:rPr lang="nb-NO" altLang="nb-NO" dirty="0" smtClean="0"/>
              <a:t>Location:</a:t>
            </a:r>
          </a:p>
          <a:p>
            <a:pPr lvl="1"/>
            <a:r>
              <a:rPr lang="nb-NO" altLang="nb-NO" dirty="0" smtClean="0"/>
              <a:t>Variabel</a:t>
            </a:r>
            <a:endParaRPr lang="nb-NO" altLang="nb-NO" dirty="0" smtClean="0"/>
          </a:p>
          <a:p>
            <a:pPr lvl="1"/>
            <a:r>
              <a:rPr lang="nb-NO" altLang="nb-NO" dirty="0" smtClean="0"/>
              <a:t>Ofte mellom terminale </a:t>
            </a:r>
            <a:r>
              <a:rPr lang="nb-NO" altLang="nb-NO" dirty="0" err="1" smtClean="0"/>
              <a:t>ileum</a:t>
            </a:r>
            <a:r>
              <a:rPr lang="nb-NO" altLang="nb-NO" dirty="0" smtClean="0"/>
              <a:t>/</a:t>
            </a:r>
            <a:r>
              <a:rPr lang="nb-NO" altLang="nb-NO" dirty="0" err="1" smtClean="0"/>
              <a:t>cøkum</a:t>
            </a:r>
            <a:r>
              <a:rPr lang="nb-NO" altLang="nb-NO" dirty="0" smtClean="0"/>
              <a:t> og </a:t>
            </a:r>
            <a:r>
              <a:rPr lang="nb-NO" altLang="nb-NO" dirty="0" err="1" smtClean="0"/>
              <a:t>psoas</a:t>
            </a:r>
            <a:r>
              <a:rPr lang="nb-NO" altLang="nb-NO" dirty="0" smtClean="0"/>
              <a:t> muskelen</a:t>
            </a:r>
            <a:r>
              <a:rPr lang="nb-NO" altLang="nb-NO" dirty="0" smtClean="0"/>
              <a:t> </a:t>
            </a:r>
            <a:endParaRPr lang="nb-NO" altLang="nb-NO" dirty="0" smtClean="0"/>
          </a:p>
          <a:p>
            <a:r>
              <a:rPr lang="nb-NO" altLang="nb-NO" dirty="0" smtClean="0"/>
              <a:t>&lt;6mm</a:t>
            </a:r>
          </a:p>
          <a:p>
            <a:r>
              <a:rPr lang="nb-NO" altLang="nb-NO" dirty="0" smtClean="0"/>
              <a:t>Kan komprimeres flat (Se bilde)</a:t>
            </a:r>
            <a:endParaRPr lang="nb-NO" altLang="nb-NO" dirty="0" smtClean="0"/>
          </a:p>
        </p:txBody>
      </p:sp>
      <p:pic>
        <p:nvPicPr>
          <p:cNvPr id="33796" name="Picture 2" descr="\\tjalve.uib.no\home2\mpkkn\Settings\Desktop\Illustrasjoner frisk tarm\fig 1 alternativ ileum m app m teks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1" y="1383618"/>
            <a:ext cx="3447413" cy="28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82" y="590232"/>
            <a:ext cx="7077472" cy="4897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 smtClean="0"/>
              <a:t>Normalfunn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</a:t>
            </a:r>
            <a:r>
              <a:rPr lang="nb-NO" dirty="0" err="1" smtClean="0"/>
              <a:t>Appendix</a:t>
            </a:r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42861"/>
            <a:ext cx="1079853" cy="900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10527">
            <a:off x="6688047" y="4719160"/>
            <a:ext cx="253621" cy="3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04239" y="1131590"/>
            <a:ext cx="6172200" cy="26137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b-NO" altLang="nb-NO" dirty="0" smtClean="0"/>
              <a:t>Tarmområder IKKE sett</a:t>
            </a:r>
            <a:endParaRPr lang="nb-NO" altLang="nb-NO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nb-NO" altLang="nb-NO" dirty="0" smtClean="0">
                <a:solidFill>
                  <a:schemeClr val="tx1"/>
                </a:solidFill>
              </a:rPr>
              <a:t>Patologisk veggtykkelse</a:t>
            </a:r>
            <a:endParaRPr lang="nb-NO" altLang="nb-NO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nb-NO" altLang="nb-NO" dirty="0" smtClean="0"/>
              <a:t>Sykdomsutbredelse</a:t>
            </a:r>
            <a:endParaRPr lang="nb-NO" altLang="nb-NO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nb-NO" altLang="nb-NO" dirty="0" err="1" smtClean="0">
                <a:solidFill>
                  <a:schemeClr val="tx1"/>
                </a:solidFill>
              </a:rPr>
              <a:t>Vegglag</a:t>
            </a:r>
            <a:endParaRPr lang="nb-NO" altLang="nb-NO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nb-NO" altLang="nb-NO" dirty="0" smtClean="0"/>
              <a:t>Motilitet</a:t>
            </a:r>
            <a:endParaRPr lang="nb-NO" altLang="nb-NO" dirty="0" smtClean="0"/>
          </a:p>
          <a:p>
            <a:pPr>
              <a:lnSpc>
                <a:spcPct val="80000"/>
              </a:lnSpc>
            </a:pPr>
            <a:r>
              <a:rPr lang="nb-NO" altLang="nb-NO" dirty="0" smtClean="0">
                <a:solidFill>
                  <a:schemeClr val="tx1"/>
                </a:solidFill>
              </a:rPr>
              <a:t>Lumen </a:t>
            </a:r>
          </a:p>
          <a:p>
            <a:pPr>
              <a:lnSpc>
                <a:spcPct val="80000"/>
              </a:lnSpc>
            </a:pPr>
            <a:r>
              <a:rPr lang="nb-NO" altLang="nb-NO" dirty="0" smtClean="0">
                <a:solidFill>
                  <a:schemeClr val="tx1"/>
                </a:solidFill>
              </a:rPr>
              <a:t>Ekstraintestinal affeksjon</a:t>
            </a:r>
            <a:endParaRPr lang="nb-NO" altLang="nb-NO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6172200" cy="857250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Oppsummering og rapport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217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2E9E5F9-659E-7646-BB31-FB73998E6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err="1"/>
              <a:t>uib.no</a:t>
            </a:r>
            <a:endParaRPr lang="nb-NO" dirty="0"/>
          </a:p>
        </p:txBody>
      </p:sp>
      <p:sp>
        <p:nvSpPr>
          <p:cNvPr id="2" name="Bildeforklaring formet som et rektangel 1"/>
          <p:cNvSpPr/>
          <p:nvPr/>
        </p:nvSpPr>
        <p:spPr>
          <a:xfrm>
            <a:off x="3923928" y="699542"/>
            <a:ext cx="2520280" cy="828672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Spørsmål?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3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1"/>
            <a:ext cx="2492034" cy="1911659"/>
          </a:xfrm>
        </p:spPr>
        <p:txBody>
          <a:bodyPr>
            <a:noAutofit/>
          </a:bodyPr>
          <a:lstStyle/>
          <a:p>
            <a:r>
              <a:rPr lang="en-US" altLang="nb-NO" sz="1800" dirty="0" smtClean="0"/>
              <a:t>Ingen</a:t>
            </a:r>
            <a:endParaRPr lang="en-US" altLang="nb-NO" sz="1800" dirty="0"/>
          </a:p>
          <a:p>
            <a:endParaRPr lang="en-US" altLang="nb-NO" sz="600" dirty="0"/>
          </a:p>
          <a:p>
            <a:pPr marL="0" indent="0">
              <a:buNone/>
            </a:pPr>
            <a:r>
              <a:rPr lang="en-US" altLang="nb-NO" sz="1800" dirty="0" smtClean="0"/>
              <a:t>Men</a:t>
            </a:r>
            <a:endParaRPr lang="en-US" altLang="nb-NO" sz="1800" dirty="0"/>
          </a:p>
          <a:p>
            <a:endParaRPr lang="en-US" altLang="nb-NO" sz="600" dirty="0"/>
          </a:p>
          <a:p>
            <a:r>
              <a:rPr lang="en-US" altLang="nb-NO" sz="1800" dirty="0" smtClean="0"/>
              <a:t>Flatt </a:t>
            </a:r>
            <a:r>
              <a:rPr lang="en-US" altLang="nb-NO" sz="1800" dirty="0" err="1" smtClean="0"/>
              <a:t>ryggleie</a:t>
            </a:r>
            <a:endParaRPr lang="en-US" altLang="nb-NO" sz="1800" dirty="0">
              <a:solidFill>
                <a:schemeClr val="tx1"/>
              </a:solidFill>
            </a:endParaRPr>
          </a:p>
          <a:p>
            <a:r>
              <a:rPr lang="en-US" altLang="nb-NO" sz="1800" dirty="0" smtClean="0">
                <a:solidFill>
                  <a:schemeClr val="tx1"/>
                </a:solidFill>
              </a:rPr>
              <a:t>Faster&gt;6 </a:t>
            </a:r>
            <a:r>
              <a:rPr lang="en-US" altLang="nb-NO" sz="1800" dirty="0" smtClean="0"/>
              <a:t>timer</a:t>
            </a:r>
            <a:endParaRPr lang="en-US" altLang="nb-NO" sz="1800" dirty="0">
              <a:solidFill>
                <a:schemeClr val="tx1"/>
              </a:solidFill>
            </a:endParaRPr>
          </a:p>
          <a:p>
            <a:r>
              <a:rPr lang="en-US" altLang="nb-NO" sz="1800" dirty="0" err="1" smtClean="0">
                <a:solidFill>
                  <a:schemeClr val="tx1"/>
                </a:solidFill>
              </a:rPr>
              <a:t>Væske</a:t>
            </a:r>
            <a:r>
              <a:rPr lang="en-US" altLang="nb-NO" sz="1800" dirty="0" smtClean="0">
                <a:solidFill>
                  <a:schemeClr val="tx1"/>
                </a:solidFill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</a:rPr>
              <a:t>invortes</a:t>
            </a:r>
            <a:endParaRPr lang="en-US" altLang="nb-NO" sz="1800" dirty="0">
              <a:solidFill>
                <a:schemeClr val="tx1"/>
              </a:solidFill>
            </a:endParaRPr>
          </a:p>
          <a:p>
            <a:endParaRPr lang="en-US" altLang="nb-NO" sz="600" dirty="0"/>
          </a:p>
          <a:p>
            <a:pPr marL="0" indent="0">
              <a:buNone/>
            </a:pPr>
            <a:r>
              <a:rPr lang="en-US" altLang="nb-NO" sz="1800" dirty="0" err="1" smtClean="0">
                <a:solidFill>
                  <a:schemeClr val="tx1"/>
                </a:solidFill>
              </a:rPr>
              <a:t>Bedrer</a:t>
            </a:r>
            <a:r>
              <a:rPr lang="en-US" altLang="nb-NO" sz="1800" dirty="0" smtClean="0">
                <a:solidFill>
                  <a:schemeClr val="tx1"/>
                </a:solidFill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</a:rPr>
              <a:t>billedkvalitet</a:t>
            </a:r>
            <a:endParaRPr lang="en-US" altLang="nb-NO" sz="1800" dirty="0">
              <a:solidFill>
                <a:schemeClr val="tx1"/>
              </a:solidFill>
            </a:endParaRPr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68391"/>
            <a:ext cx="6172200" cy="857250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Forberedelse</a:t>
            </a:r>
            <a:endParaRPr lang="nb-NO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17993" y="4181056"/>
            <a:ext cx="37240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 smtClean="0"/>
              <a:t>Magesekk etter at pasienten har drukket juice.</a:t>
            </a:r>
            <a:endParaRPr lang="nb-NO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75906"/>
            <a:ext cx="1026122" cy="85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451">
            <a:off x="3241336" y="4092521"/>
            <a:ext cx="243953" cy="29522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86" y="1200151"/>
            <a:ext cx="4081510" cy="25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892" y="1138354"/>
            <a:ext cx="7077472" cy="2916000"/>
          </a:xfrm>
        </p:spPr>
        <p:txBody>
          <a:bodyPr>
            <a:noAutofit/>
          </a:bodyPr>
          <a:lstStyle/>
          <a:p>
            <a:r>
              <a:rPr lang="nb-NO" altLang="nb-NO" sz="1800" dirty="0" smtClean="0">
                <a:solidFill>
                  <a:schemeClr val="tx1"/>
                </a:solidFill>
              </a:rPr>
              <a:t>Generell undersøkelse</a:t>
            </a:r>
            <a:endParaRPr lang="nb-NO" altLang="nb-NO" sz="1800" dirty="0"/>
          </a:p>
          <a:p>
            <a:pPr lvl="1"/>
            <a:r>
              <a:rPr lang="nb-NO" altLang="nb-NO" sz="1800" dirty="0" err="1" smtClean="0"/>
              <a:t>Kurvilineær</a:t>
            </a:r>
            <a:r>
              <a:rPr lang="nb-NO" altLang="nb-NO" sz="1800" dirty="0" smtClean="0"/>
              <a:t> </a:t>
            </a:r>
            <a:r>
              <a:rPr lang="nb-NO" altLang="nb-NO" sz="1800" dirty="0" err="1" smtClean="0">
                <a:solidFill>
                  <a:schemeClr val="tx1"/>
                </a:solidFill>
              </a:rPr>
              <a:t>probe</a:t>
            </a:r>
            <a:r>
              <a:rPr lang="nb-NO" altLang="nb-NO" sz="1800" dirty="0" smtClean="0">
                <a:solidFill>
                  <a:schemeClr val="tx1"/>
                </a:solidFill>
              </a:rPr>
              <a:t> </a:t>
            </a:r>
            <a:r>
              <a:rPr lang="nb-NO" altLang="nb-NO" sz="1800" dirty="0">
                <a:solidFill>
                  <a:schemeClr val="tx1"/>
                </a:solidFill>
              </a:rPr>
              <a:t>(3,5-5MHz)</a:t>
            </a:r>
          </a:p>
          <a:p>
            <a:pPr lvl="1"/>
            <a:r>
              <a:rPr lang="nb-NO" altLang="nb-NO" sz="1800" dirty="0" smtClean="0">
                <a:solidFill>
                  <a:schemeClr val="tx1"/>
                </a:solidFill>
              </a:rPr>
              <a:t>Oversikt større patologi</a:t>
            </a:r>
            <a:endParaRPr lang="nb-NO" altLang="nb-NO" sz="1800" dirty="0">
              <a:solidFill>
                <a:schemeClr val="tx1"/>
              </a:solidFill>
            </a:endParaRPr>
          </a:p>
          <a:p>
            <a:pPr lvl="1"/>
            <a:r>
              <a:rPr lang="nb-NO" altLang="nb-NO" sz="1800" dirty="0" smtClean="0"/>
              <a:t>Dybdepenetrasjon</a:t>
            </a:r>
            <a:endParaRPr lang="nb-NO" altLang="nb-NO" sz="1800" dirty="0">
              <a:solidFill>
                <a:schemeClr val="tx1"/>
              </a:solidFill>
            </a:endParaRPr>
          </a:p>
          <a:p>
            <a:pPr lvl="1"/>
            <a:r>
              <a:rPr lang="nb-NO" altLang="nb-NO" sz="1800" dirty="0" smtClean="0">
                <a:solidFill>
                  <a:schemeClr val="tx1"/>
                </a:solidFill>
              </a:rPr>
              <a:t>Relasjon til andre organer</a:t>
            </a:r>
            <a:endParaRPr lang="nb-NO" altLang="nb-NO" sz="1800" dirty="0">
              <a:solidFill>
                <a:schemeClr val="tx1"/>
              </a:solidFill>
            </a:endParaRPr>
          </a:p>
          <a:p>
            <a:r>
              <a:rPr lang="en-US" altLang="nb-NO" sz="1800" dirty="0" err="1" smtClean="0">
                <a:solidFill>
                  <a:schemeClr val="tx1"/>
                </a:solidFill>
              </a:rPr>
              <a:t>Detaljert</a:t>
            </a:r>
            <a:r>
              <a:rPr lang="en-US" altLang="nb-NO" sz="1800" dirty="0" smtClean="0">
                <a:solidFill>
                  <a:schemeClr val="tx1"/>
                </a:solidFill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</a:rPr>
              <a:t>undersøkelse</a:t>
            </a:r>
            <a:endParaRPr lang="en-US" altLang="nb-NO" sz="1800" dirty="0">
              <a:solidFill>
                <a:schemeClr val="tx1"/>
              </a:solidFill>
            </a:endParaRPr>
          </a:p>
          <a:p>
            <a:pPr lvl="1"/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Lineær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transducer </a:t>
            </a:r>
            <a:r>
              <a:rPr lang="en-US" altLang="nb-NO" sz="1800" dirty="0">
                <a:sym typeface="Wingdings" pitchFamily="2" charset="2"/>
              </a:rPr>
              <a:t>6</a:t>
            </a:r>
            <a:r>
              <a:rPr lang="en-US" altLang="nb-NO" sz="1800" dirty="0">
                <a:solidFill>
                  <a:schemeClr val="tx1"/>
                </a:solidFill>
                <a:sym typeface="Wingdings" pitchFamily="2" charset="2"/>
              </a:rPr>
              <a:t>-15 MHz</a:t>
            </a:r>
          </a:p>
          <a:p>
            <a:pPr lvl="1"/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Eksterne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markører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brukes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til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orientering</a:t>
            </a:r>
            <a:endParaRPr lang="en-US" altLang="nb-NO" sz="1800" dirty="0">
              <a:sym typeface="Wingdings" pitchFamily="2" charset="2"/>
            </a:endParaRPr>
          </a:p>
          <a:p>
            <a:pPr lvl="1"/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Begynn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fra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et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område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som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let lar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seg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identifisere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(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Sigmo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eller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TI)</a:t>
            </a:r>
            <a:endParaRPr lang="en-US" altLang="nb-NO" sz="1800" dirty="0">
              <a:solidFill>
                <a:schemeClr val="tx1"/>
              </a:solidFill>
              <a:sym typeface="Wingdings" pitchFamily="2" charset="2"/>
            </a:endParaRPr>
          </a:p>
          <a:p>
            <a:pPr lvl="1"/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Lagre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stillbilder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eller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video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hvis</a:t>
            </a:r>
            <a:r>
              <a:rPr lang="en-US" altLang="nb-NO" sz="18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altLang="nb-NO" sz="1800" dirty="0" err="1" smtClean="0">
                <a:solidFill>
                  <a:schemeClr val="tx1"/>
                </a:solidFill>
                <a:sym typeface="Wingdings" pitchFamily="2" charset="2"/>
              </a:rPr>
              <a:t>nødvendig</a:t>
            </a:r>
            <a:endParaRPr lang="en-US" altLang="nb-NO" sz="18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77221"/>
            <a:ext cx="7077472" cy="4897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 smtClean="0"/>
              <a:t>Undersøkelsesteknikk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-</a:t>
            </a:r>
            <a:r>
              <a:rPr lang="nb-NO" dirty="0" smtClean="0"/>
              <a:t>Generelt</a:t>
            </a:r>
            <a:endParaRPr lang="nb-NO" dirty="0" smtClean="0"/>
          </a:p>
        </p:txBody>
      </p:sp>
      <p:pic>
        <p:nvPicPr>
          <p:cNvPr id="2050" name="Picture 2" descr="H:\export\Image0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4480" r="5314" b="5983"/>
          <a:stretch/>
        </p:blipFill>
        <p:spPr bwMode="auto">
          <a:xfrm>
            <a:off x="5086349" y="1167595"/>
            <a:ext cx="2630084" cy="19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0091" y="3145227"/>
            <a:ext cx="29642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 err="1"/>
              <a:t>Ascites</a:t>
            </a:r>
            <a:r>
              <a:rPr lang="nb-NO" sz="1350" dirty="0"/>
              <a:t> </a:t>
            </a:r>
            <a:r>
              <a:rPr lang="nb-NO" sz="1350" dirty="0" smtClean="0"/>
              <a:t>og </a:t>
            </a:r>
            <a:r>
              <a:rPr lang="nb-NO" sz="1350" dirty="0" err="1" smtClean="0"/>
              <a:t>peritoneal</a:t>
            </a:r>
            <a:r>
              <a:rPr lang="nb-NO" sz="1350" dirty="0" smtClean="0"/>
              <a:t> </a:t>
            </a:r>
            <a:r>
              <a:rPr lang="nb-NO" sz="1350" dirty="0" err="1" smtClean="0"/>
              <a:t>carcinomatose</a:t>
            </a:r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36807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52379"/>
            <a:ext cx="7077472" cy="4897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 smtClean="0"/>
              <a:t>Undersøkelsesteknikk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</a:t>
            </a:r>
            <a:r>
              <a:rPr lang="nb-NO" dirty="0" err="1" smtClean="0"/>
              <a:t>Øsofagus</a:t>
            </a:r>
            <a:r>
              <a:rPr lang="nb-NO" dirty="0" smtClean="0"/>
              <a:t> og magesekk</a:t>
            </a:r>
            <a:endParaRPr lang="nb-NO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85" y="843558"/>
            <a:ext cx="2699766" cy="2251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37" y="407502"/>
            <a:ext cx="1062749" cy="1375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3630">
            <a:off x="6686029" y="1151177"/>
            <a:ext cx="384861" cy="4657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064">
            <a:off x="6977459" y="1543437"/>
            <a:ext cx="402542" cy="487147"/>
          </a:xfrm>
          <a:prstGeom prst="rect">
            <a:avLst/>
          </a:prstGeom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3528" y="1168004"/>
            <a:ext cx="5258207" cy="28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nb-NO" altLang="nb-NO" sz="1800" dirty="0" smtClean="0">
                <a:latin typeface="+mn-lt"/>
              </a:rPr>
              <a:t>Distale </a:t>
            </a:r>
            <a:r>
              <a:rPr lang="nb-NO" altLang="nb-NO" sz="1800" dirty="0" err="1" smtClean="0">
                <a:latin typeface="+mn-lt"/>
              </a:rPr>
              <a:t>øsofagus</a:t>
            </a:r>
            <a:endParaRPr lang="nb-NO" altLang="nb-NO" sz="1800" dirty="0" smtClean="0">
              <a:latin typeface="+mn-lt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nb-NO" altLang="nb-NO" sz="1800" dirty="0" smtClean="0">
                <a:latin typeface="+mn-lt"/>
              </a:rPr>
              <a:t>Høyt i epigastriet med leveren som vindu</a:t>
            </a:r>
            <a:endParaRPr lang="nb-NO" altLang="nb-NO" sz="1800" dirty="0">
              <a:latin typeface="+mn-lt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nb-NO" altLang="nb-NO" sz="1800" dirty="0" smtClean="0">
                <a:latin typeface="+mn-lt"/>
              </a:rPr>
              <a:t>Distale magesekk: </a:t>
            </a:r>
            <a:endParaRPr lang="nb-NO" altLang="nb-NO" sz="1800" dirty="0">
              <a:latin typeface="+mn-lt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nb-NO" altLang="nb-NO" sz="1800" dirty="0" smtClean="0">
                <a:latin typeface="+mn-lt"/>
              </a:rPr>
              <a:t>Epigastriet.</a:t>
            </a:r>
            <a:endParaRPr lang="nb-NO" altLang="nb-NO" sz="1800" dirty="0">
              <a:latin typeface="+mn-lt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nb-NO" altLang="nb-NO" sz="1800" dirty="0" err="1">
                <a:latin typeface="+mn-lt"/>
              </a:rPr>
              <a:t>A</a:t>
            </a:r>
            <a:r>
              <a:rPr lang="nb-NO" altLang="nb-NO" sz="1800" dirty="0" err="1">
                <a:latin typeface="+mn-lt"/>
              </a:rPr>
              <a:t>ntrum</a:t>
            </a:r>
            <a:r>
              <a:rPr lang="nb-NO" altLang="nb-NO" sz="1800" dirty="0">
                <a:latin typeface="+mn-lt"/>
              </a:rPr>
              <a:t> </a:t>
            </a:r>
            <a:r>
              <a:rPr lang="nb-NO" altLang="nb-NO" sz="1800" dirty="0" smtClean="0">
                <a:latin typeface="+mn-lt"/>
              </a:rPr>
              <a:t>kan følges til pylorus</a:t>
            </a:r>
            <a:endParaRPr lang="nb-NO" altLang="nb-NO" sz="1800" dirty="0">
              <a:latin typeface="+mn-lt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nb-NO" altLang="nb-NO" sz="1800" dirty="0" smtClean="0">
                <a:latin typeface="+mn-lt"/>
              </a:rPr>
              <a:t>Proksimale magesekk:  </a:t>
            </a:r>
            <a:endParaRPr lang="nb-NO" altLang="nb-NO" sz="1800" dirty="0">
              <a:latin typeface="+mn-lt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nb-NO" altLang="nb-NO" sz="1800" dirty="0" smtClean="0">
                <a:latin typeface="+mn-lt"/>
              </a:rPr>
              <a:t>Vanskelig </a:t>
            </a:r>
            <a:r>
              <a:rPr lang="nb-NO" altLang="nb-NO" sz="1800" dirty="0" err="1" smtClean="0">
                <a:latin typeface="+mn-lt"/>
              </a:rPr>
              <a:t>pga</a:t>
            </a:r>
            <a:r>
              <a:rPr lang="nb-NO" altLang="nb-NO" sz="1800" dirty="0" smtClean="0">
                <a:latin typeface="+mn-lt"/>
              </a:rPr>
              <a:t> luft og matinnhold</a:t>
            </a:r>
            <a:endParaRPr lang="nb-NO" altLang="nb-NO" sz="1800" dirty="0">
              <a:latin typeface="+mn-lt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nb-NO" altLang="nb-NO" sz="1800" dirty="0" smtClean="0">
                <a:latin typeface="+mn-lt"/>
              </a:rPr>
              <a:t>Skrått </a:t>
            </a:r>
            <a:r>
              <a:rPr lang="nb-NO" altLang="nb-NO" sz="1800" dirty="0" err="1" smtClean="0">
                <a:latin typeface="+mn-lt"/>
              </a:rPr>
              <a:t>frontalsnitt</a:t>
            </a:r>
            <a:r>
              <a:rPr lang="nb-NO" altLang="nb-NO" sz="1800" dirty="0" smtClean="0">
                <a:latin typeface="+mn-lt"/>
              </a:rPr>
              <a:t> og </a:t>
            </a:r>
            <a:r>
              <a:rPr lang="nb-NO" altLang="nb-NO" sz="1800" dirty="0" err="1" smtClean="0">
                <a:latin typeface="+mn-lt"/>
              </a:rPr>
              <a:t>sagittal</a:t>
            </a:r>
            <a:r>
              <a:rPr lang="nb-NO" altLang="nb-NO" sz="1800" dirty="0" smtClean="0">
                <a:latin typeface="+mn-lt"/>
              </a:rPr>
              <a:t> plassering av </a:t>
            </a:r>
            <a:r>
              <a:rPr lang="nb-NO" altLang="nb-NO" sz="1800" dirty="0" err="1" smtClean="0">
                <a:latin typeface="+mn-lt"/>
              </a:rPr>
              <a:t>proebn</a:t>
            </a:r>
            <a:r>
              <a:rPr lang="nb-NO" altLang="nb-NO" sz="1800" dirty="0" smtClean="0">
                <a:latin typeface="+mn-lt"/>
              </a:rPr>
              <a:t> mens den vippes kranialt fra epigastriet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nb-NO" altLang="nb-NO" sz="1800" dirty="0" smtClean="0">
                <a:latin typeface="+mn-lt"/>
              </a:rPr>
              <a:t>2-3 glass med væske bedrer innsyn</a:t>
            </a:r>
            <a:endParaRPr lang="nb-NO" altLang="nb-NO" sz="1800" dirty="0"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8845">
            <a:off x="6841827" y="632258"/>
            <a:ext cx="384861" cy="4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4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3235"/>
            <a:ext cx="7077472" cy="4897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 smtClean="0"/>
              <a:t>Undersøkelsesteknikk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</a:t>
            </a:r>
            <a:r>
              <a:rPr lang="nb-NO" dirty="0" err="1" smtClean="0"/>
              <a:t>Duodenum</a:t>
            </a:r>
            <a:endParaRPr lang="nb-NO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71550"/>
            <a:ext cx="2533589" cy="2158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96" y="1040314"/>
            <a:ext cx="753359" cy="7006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3295">
            <a:off x="6441429" y="930060"/>
            <a:ext cx="402542" cy="48714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type="body" idx="1"/>
          </p:nvPr>
        </p:nvSpPr>
        <p:spPr>
          <a:xfrm>
            <a:off x="467544" y="1275607"/>
            <a:ext cx="4964282" cy="21602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dirty="0" smtClean="0">
                <a:solidFill>
                  <a:schemeClr val="tx1"/>
                </a:solidFill>
              </a:rPr>
              <a:t>Bulbus </a:t>
            </a:r>
            <a:r>
              <a:rPr lang="nb-NO" dirty="0" err="1" smtClean="0">
                <a:solidFill>
                  <a:schemeClr val="tx1"/>
                </a:solidFill>
              </a:rPr>
              <a:t>duodeni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smtClean="0">
                <a:solidFill>
                  <a:schemeClr val="tx1"/>
                </a:solidFill>
              </a:rPr>
              <a:t>kan sees like distalt for pylorus fra epigastriet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endParaRPr lang="nb-NO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nb-NO" dirty="0" smtClean="0"/>
              <a:t>Stor variasjon i dybde (</a:t>
            </a:r>
            <a:r>
              <a:rPr lang="nb-NO" dirty="0" smtClean="0"/>
              <a:t>Gjerne dypere med alderen </a:t>
            </a:r>
            <a:r>
              <a:rPr lang="nb-NO" dirty="0" err="1" smtClean="0"/>
              <a:t>pga</a:t>
            </a:r>
            <a:r>
              <a:rPr lang="nb-NO" dirty="0" smtClean="0"/>
              <a:t> endringer i </a:t>
            </a:r>
            <a:r>
              <a:rPr lang="nb-NO" dirty="0" err="1" smtClean="0"/>
              <a:t>thorax</a:t>
            </a:r>
            <a:r>
              <a:rPr lang="nb-NO" dirty="0" smtClean="0"/>
              <a:t>)</a:t>
            </a:r>
            <a:endParaRPr lang="nb-NO" dirty="0" smtClean="0"/>
          </a:p>
          <a:p>
            <a:pPr>
              <a:defRPr/>
            </a:pPr>
            <a:r>
              <a:rPr lang="nb-NO" dirty="0" smtClean="0">
                <a:solidFill>
                  <a:schemeClr val="tx1"/>
                </a:solidFill>
              </a:rPr>
              <a:t>Væskeinntak og transhepatisk vindu bedrer innsyn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22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33" y="1215339"/>
            <a:ext cx="4667529" cy="356484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b-NO" altLang="nb-NO" dirty="0" smtClean="0">
                <a:solidFill>
                  <a:schemeClr val="tx1"/>
                </a:solidFill>
              </a:rPr>
              <a:t>Start terminal ileum</a:t>
            </a:r>
          </a:p>
          <a:p>
            <a:pPr>
              <a:lnSpc>
                <a:spcPct val="80000"/>
              </a:lnSpc>
            </a:pPr>
            <a:r>
              <a:rPr lang="nb-NO" altLang="nb-NO" dirty="0" smtClean="0"/>
              <a:t>Skann i proksimal retning</a:t>
            </a:r>
            <a:endParaRPr lang="nb-NO" altLang="nb-NO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nb-NO" altLang="nb-NO" dirty="0" smtClean="0"/>
              <a:t>Vær systematisk</a:t>
            </a:r>
            <a:endParaRPr lang="nb-NO" altLang="nb-NO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nb-NO" altLang="nb-NO" dirty="0" smtClean="0">
                <a:solidFill>
                  <a:schemeClr val="tx1"/>
                </a:solidFill>
              </a:rPr>
              <a:t>Bruk </a:t>
            </a:r>
            <a:r>
              <a:rPr lang="nb-NO" altLang="nb-NO" dirty="0" err="1" smtClean="0">
                <a:solidFill>
                  <a:schemeClr val="tx1"/>
                </a:solidFill>
              </a:rPr>
              <a:t>komptresjon</a:t>
            </a:r>
            <a:r>
              <a:rPr lang="nb-NO" altLang="nb-NO" dirty="0" smtClean="0">
                <a:solidFill>
                  <a:schemeClr val="tx1"/>
                </a:solidFill>
              </a:rPr>
              <a:t> for å </a:t>
            </a:r>
            <a:r>
              <a:rPr lang="nb-NO" altLang="nb-NO" dirty="0" err="1" smtClean="0">
                <a:solidFill>
                  <a:schemeClr val="tx1"/>
                </a:solidFill>
              </a:rPr>
              <a:t>identfisere</a:t>
            </a:r>
            <a:r>
              <a:rPr lang="nb-NO" altLang="nb-NO" dirty="0" smtClean="0">
                <a:solidFill>
                  <a:schemeClr val="tx1"/>
                </a:solidFill>
              </a:rPr>
              <a:t> </a:t>
            </a:r>
            <a:r>
              <a:rPr lang="nb-NO" altLang="nb-NO" dirty="0" err="1" smtClean="0">
                <a:solidFill>
                  <a:schemeClr val="tx1"/>
                </a:solidFill>
              </a:rPr>
              <a:t>tarmslynger</a:t>
            </a:r>
            <a:r>
              <a:rPr lang="nb-NO" altLang="nb-NO" dirty="0" smtClean="0">
                <a:solidFill>
                  <a:schemeClr val="tx1"/>
                </a:solidFill>
              </a:rPr>
              <a:t> dypt i buken</a:t>
            </a:r>
          </a:p>
          <a:p>
            <a:pPr>
              <a:lnSpc>
                <a:spcPct val="80000"/>
              </a:lnSpc>
            </a:pPr>
            <a:r>
              <a:rPr lang="nb-NO" altLang="nb-NO" dirty="0" smtClean="0">
                <a:solidFill>
                  <a:schemeClr val="tx1"/>
                </a:solidFill>
              </a:rPr>
              <a:t>Bruk </a:t>
            </a:r>
            <a:r>
              <a:rPr lang="nb-NO" altLang="nb-NO" dirty="0" err="1" smtClean="0">
                <a:solidFill>
                  <a:schemeClr val="tx1"/>
                </a:solidFill>
              </a:rPr>
              <a:t>bakrebukvegg</a:t>
            </a:r>
            <a:r>
              <a:rPr lang="nb-NO" altLang="nb-NO" dirty="0" smtClean="0">
                <a:solidFill>
                  <a:schemeClr val="tx1"/>
                </a:solidFill>
              </a:rPr>
              <a:t> som indikator på at du har godt innsyn</a:t>
            </a:r>
          </a:p>
          <a:p>
            <a:pPr>
              <a:lnSpc>
                <a:spcPct val="80000"/>
              </a:lnSpc>
            </a:pPr>
            <a:r>
              <a:rPr lang="nb-NO" altLang="nb-NO" dirty="0" smtClean="0"/>
              <a:t>NB</a:t>
            </a:r>
            <a:r>
              <a:rPr lang="nb-NO" altLang="nb-NO" dirty="0" smtClean="0"/>
              <a:t>! </a:t>
            </a:r>
            <a:r>
              <a:rPr lang="nb-NO" altLang="nb-NO" dirty="0" smtClean="0"/>
              <a:t>Husk bekkenregionen! En full blære forenkler innsyn der.</a:t>
            </a:r>
            <a:endParaRPr lang="nb-NO" altLang="nb-NO" dirty="0" smtClean="0">
              <a:solidFill>
                <a:schemeClr val="tx1"/>
              </a:solidFill>
            </a:endParaRPr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27379"/>
            <a:ext cx="7077472" cy="4897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 smtClean="0"/>
              <a:t>Undersøkelsesteknikk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-Tynntarm</a:t>
            </a:r>
            <a:endParaRPr lang="nb-NO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29506"/>
            <a:ext cx="2699766" cy="2251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77" y="1542387"/>
            <a:ext cx="1776803" cy="17310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278921" y="1653713"/>
            <a:ext cx="15995" cy="135958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678235" y="1627618"/>
            <a:ext cx="0" cy="149209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164288" y="1542387"/>
            <a:ext cx="0" cy="152332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542331" y="1499536"/>
            <a:ext cx="0" cy="156617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064">
            <a:off x="5984000" y="2995022"/>
            <a:ext cx="442827" cy="5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421" y="1149720"/>
            <a:ext cx="5140061" cy="387030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nb-NO" altLang="nb-NO" sz="2100" dirty="0">
                <a:solidFill>
                  <a:schemeClr val="tx1"/>
                </a:solidFill>
              </a:rPr>
              <a:t>Start </a:t>
            </a:r>
            <a:r>
              <a:rPr lang="nb-NO" altLang="nb-NO" sz="2100" dirty="0" smtClean="0"/>
              <a:t>høyre fossa</a:t>
            </a:r>
          </a:p>
          <a:p>
            <a:pPr>
              <a:lnSpc>
                <a:spcPct val="80000"/>
              </a:lnSpc>
            </a:pPr>
            <a:r>
              <a:rPr lang="nb-NO" altLang="nb-NO" sz="2100" dirty="0" smtClean="0">
                <a:solidFill>
                  <a:schemeClr val="tx1"/>
                </a:solidFill>
              </a:rPr>
              <a:t>Identifiser </a:t>
            </a:r>
            <a:r>
              <a:rPr lang="nb-NO" altLang="nb-NO" sz="2100" dirty="0" err="1" smtClean="0">
                <a:solidFill>
                  <a:schemeClr val="tx1"/>
                </a:solidFill>
              </a:rPr>
              <a:t>cøkum</a:t>
            </a:r>
            <a:r>
              <a:rPr lang="nb-NO" altLang="nb-NO" sz="2100" dirty="0">
                <a:solidFill>
                  <a:schemeClr val="tx1"/>
                </a:solidFill>
              </a:rPr>
              <a:t> </a:t>
            </a:r>
            <a:r>
              <a:rPr lang="nb-NO" altLang="nb-NO" sz="2100" dirty="0" smtClean="0">
                <a:solidFill>
                  <a:schemeClr val="tx1"/>
                </a:solidFill>
              </a:rPr>
              <a:t>og skann i distal retning mot rektum,</a:t>
            </a:r>
          </a:p>
          <a:p>
            <a:pPr>
              <a:lnSpc>
                <a:spcPct val="80000"/>
              </a:lnSpc>
            </a:pPr>
            <a:r>
              <a:rPr lang="nb-NO" altLang="nb-NO" sz="2100" dirty="0" err="1" smtClean="0">
                <a:solidFill>
                  <a:schemeClr val="tx1"/>
                </a:solidFill>
              </a:rPr>
              <a:t>Appendix</a:t>
            </a:r>
            <a:r>
              <a:rPr lang="nb-NO" altLang="nb-NO" sz="2100" dirty="0" smtClean="0">
                <a:solidFill>
                  <a:schemeClr val="tx1"/>
                </a:solidFill>
              </a:rPr>
              <a:t> kan sees hos 50% av friske</a:t>
            </a:r>
          </a:p>
          <a:p>
            <a:pPr>
              <a:lnSpc>
                <a:spcPct val="80000"/>
              </a:lnSpc>
            </a:pPr>
            <a:r>
              <a:rPr lang="nb-NO" altLang="nb-NO" sz="2100" dirty="0" smtClean="0">
                <a:solidFill>
                  <a:schemeClr val="tx1"/>
                </a:solidFill>
              </a:rPr>
              <a:t>Ascendens og descendens sees ved å skanne inn fra begge flankene.</a:t>
            </a:r>
            <a:endParaRPr lang="nb-NO" altLang="nb-NO" sz="21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nb-NO" altLang="nb-NO" sz="2100" dirty="0" smtClean="0"/>
              <a:t>Fleksurene sees best </a:t>
            </a:r>
            <a:r>
              <a:rPr lang="nb-NO" altLang="nb-NO" sz="2100" dirty="0" err="1" smtClean="0"/>
              <a:t>interkostalt</a:t>
            </a:r>
            <a:r>
              <a:rPr lang="nb-NO" altLang="nb-NO" sz="2100" dirty="0" smtClean="0"/>
              <a:t>. Spesielt venstre fleksur.</a:t>
            </a:r>
          </a:p>
          <a:p>
            <a:pPr>
              <a:lnSpc>
                <a:spcPct val="80000"/>
              </a:lnSpc>
            </a:pPr>
            <a:r>
              <a:rPr lang="nb-NO" altLang="nb-NO" sz="2100" dirty="0" err="1" smtClean="0"/>
              <a:t>Transversum</a:t>
            </a:r>
            <a:r>
              <a:rPr lang="nb-NO" altLang="nb-NO" sz="2100" dirty="0" smtClean="0"/>
              <a:t> har svært variabelt leie. </a:t>
            </a:r>
          </a:p>
          <a:p>
            <a:pPr>
              <a:lnSpc>
                <a:spcPct val="80000"/>
              </a:lnSpc>
            </a:pPr>
            <a:r>
              <a:rPr lang="nb-NO" altLang="nb-NO" sz="2100" dirty="0" err="1" smtClean="0">
                <a:solidFill>
                  <a:schemeClr val="tx1"/>
                </a:solidFill>
              </a:rPr>
              <a:t>Sigmoideum</a:t>
            </a:r>
            <a:r>
              <a:rPr lang="nb-NO" altLang="nb-NO" sz="2100" dirty="0" smtClean="0">
                <a:solidFill>
                  <a:schemeClr val="tx1"/>
                </a:solidFill>
              </a:rPr>
              <a:t> er lettes å se der den krysser </a:t>
            </a:r>
            <a:r>
              <a:rPr lang="nb-NO" altLang="nb-NO" sz="2100" dirty="0" err="1" smtClean="0">
                <a:solidFill>
                  <a:schemeClr val="tx1"/>
                </a:solidFill>
              </a:rPr>
              <a:t>psoas</a:t>
            </a:r>
            <a:r>
              <a:rPr lang="nb-NO" altLang="nb-NO" sz="2100" dirty="0" smtClean="0">
                <a:solidFill>
                  <a:schemeClr val="tx1"/>
                </a:solidFill>
              </a:rPr>
              <a:t>. Distale del bak blæra er mer vanskelig.</a:t>
            </a:r>
            <a:endParaRPr lang="nb-NO" altLang="nb-NO" sz="2100" dirty="0"/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846" y="552079"/>
            <a:ext cx="7077472" cy="4897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 smtClean="0"/>
              <a:t>Undersøkelsesteknikk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</a:t>
            </a:r>
            <a:r>
              <a:rPr lang="nb-NO" dirty="0"/>
              <a:t>K</a:t>
            </a:r>
            <a:r>
              <a:rPr lang="nb-NO" dirty="0" smtClean="0"/>
              <a:t>olon </a:t>
            </a:r>
            <a:endParaRPr lang="nb-NO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23" y="1157854"/>
            <a:ext cx="2699766" cy="22517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02" y="1119841"/>
            <a:ext cx="2381744" cy="22123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373284" y="1694111"/>
            <a:ext cx="86469" cy="118813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28242"/>
            <a:ext cx="480362" cy="58132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410817" y="1694112"/>
            <a:ext cx="880568" cy="3780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309418" y="1424081"/>
            <a:ext cx="792057" cy="64807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015006" y="1532093"/>
            <a:ext cx="43235" cy="11881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309418" y="2720226"/>
            <a:ext cx="705588" cy="540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3" idx="2"/>
          </p:cNvCxnSpPr>
          <p:nvPr/>
        </p:nvCxnSpPr>
        <p:spPr>
          <a:xfrm flipH="1">
            <a:off x="7183106" y="2828241"/>
            <a:ext cx="43234" cy="57128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1806">
            <a:off x="5948614" y="1366848"/>
            <a:ext cx="442827" cy="5358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8921">
            <a:off x="6983309" y="1452667"/>
            <a:ext cx="442827" cy="5358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22910">
            <a:off x="8120008" y="1154142"/>
            <a:ext cx="442827" cy="5358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34790">
            <a:off x="8065492" y="2025405"/>
            <a:ext cx="442827" cy="5358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5890">
            <a:off x="7783619" y="2828298"/>
            <a:ext cx="442827" cy="5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99302" y="1219201"/>
            <a:ext cx="5252817" cy="3294459"/>
          </a:xfrm>
        </p:spPr>
        <p:txBody>
          <a:bodyPr>
            <a:normAutofit/>
          </a:bodyPr>
          <a:lstStyle/>
          <a:p>
            <a:r>
              <a:rPr lang="en-GB" altLang="nb-NO" dirty="0" smtClean="0">
                <a:solidFill>
                  <a:schemeClr val="tx1"/>
                </a:solidFill>
              </a:rPr>
              <a:t>3 to </a:t>
            </a:r>
            <a:r>
              <a:rPr lang="en-GB" altLang="nb-NO" dirty="0" smtClean="0">
                <a:solidFill>
                  <a:schemeClr val="tx1"/>
                </a:solidFill>
              </a:rPr>
              <a:t>5 </a:t>
            </a:r>
            <a:r>
              <a:rPr lang="en-GB" altLang="nb-NO" dirty="0" err="1" smtClean="0">
                <a:solidFill>
                  <a:schemeClr val="tx1"/>
                </a:solidFill>
              </a:rPr>
              <a:t>vegglag</a:t>
            </a:r>
            <a:r>
              <a:rPr lang="en-GB" altLang="nb-NO" dirty="0" smtClean="0">
                <a:solidFill>
                  <a:schemeClr val="tx1"/>
                </a:solidFill>
              </a:rPr>
              <a:t> sees </a:t>
            </a:r>
            <a:r>
              <a:rPr lang="en-GB" altLang="nb-NO" dirty="0" err="1" smtClean="0">
                <a:solidFill>
                  <a:schemeClr val="tx1"/>
                </a:solidFill>
              </a:rPr>
              <a:t>avhengig</a:t>
            </a:r>
            <a:r>
              <a:rPr lang="en-GB" altLang="nb-NO" dirty="0" smtClean="0">
                <a:solidFill>
                  <a:schemeClr val="tx1"/>
                </a:solidFill>
              </a:rPr>
              <a:t> </a:t>
            </a:r>
            <a:r>
              <a:rPr lang="en-GB" altLang="nb-NO" dirty="0" err="1" smtClean="0">
                <a:solidFill>
                  <a:schemeClr val="tx1"/>
                </a:solidFill>
              </a:rPr>
              <a:t>av</a:t>
            </a:r>
            <a:r>
              <a:rPr lang="en-GB" altLang="nb-NO" dirty="0" smtClean="0">
                <a:solidFill>
                  <a:schemeClr val="tx1"/>
                </a:solidFill>
              </a:rPr>
              <a:t> </a:t>
            </a:r>
            <a:r>
              <a:rPr lang="en-GB" altLang="nb-NO" dirty="0" err="1" smtClean="0">
                <a:solidFill>
                  <a:schemeClr val="tx1"/>
                </a:solidFill>
              </a:rPr>
              <a:t>transducerfrekvens</a:t>
            </a:r>
            <a:r>
              <a:rPr lang="en-GB" altLang="nb-NO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altLang="nb-NO" dirty="0" err="1" smtClean="0">
                <a:solidFill>
                  <a:schemeClr val="tx1"/>
                </a:solidFill>
              </a:rPr>
              <a:t>Delvis</a:t>
            </a:r>
            <a:r>
              <a:rPr lang="en-GB" altLang="nb-NO" dirty="0" smtClean="0">
                <a:solidFill>
                  <a:schemeClr val="tx1"/>
                </a:solidFill>
              </a:rPr>
              <a:t> </a:t>
            </a:r>
            <a:r>
              <a:rPr lang="en-GB" altLang="nb-NO" dirty="0" err="1" smtClean="0">
                <a:solidFill>
                  <a:schemeClr val="tx1"/>
                </a:solidFill>
              </a:rPr>
              <a:t>samsvar</a:t>
            </a:r>
            <a:r>
              <a:rPr lang="en-GB" altLang="nb-NO" dirty="0" smtClean="0">
                <a:solidFill>
                  <a:schemeClr val="tx1"/>
                </a:solidFill>
              </a:rPr>
              <a:t> </a:t>
            </a:r>
            <a:r>
              <a:rPr lang="en-GB" altLang="nb-NO" dirty="0" err="1" smtClean="0">
                <a:solidFill>
                  <a:schemeClr val="tx1"/>
                </a:solidFill>
              </a:rPr>
              <a:t>mellom</a:t>
            </a:r>
            <a:r>
              <a:rPr lang="en-GB" altLang="nb-NO" dirty="0" smtClean="0">
                <a:solidFill>
                  <a:schemeClr val="tx1"/>
                </a:solidFill>
              </a:rPr>
              <a:t> </a:t>
            </a:r>
            <a:r>
              <a:rPr lang="en-GB" altLang="nb-NO" dirty="0" err="1" smtClean="0">
                <a:solidFill>
                  <a:schemeClr val="tx1"/>
                </a:solidFill>
              </a:rPr>
              <a:t>ultralydlag</a:t>
            </a:r>
            <a:r>
              <a:rPr lang="en-GB" altLang="nb-NO" dirty="0" smtClean="0">
                <a:solidFill>
                  <a:schemeClr val="tx1"/>
                </a:solidFill>
              </a:rPr>
              <a:t> og </a:t>
            </a:r>
            <a:r>
              <a:rPr lang="en-GB" altLang="nb-NO" dirty="0" err="1" smtClean="0">
                <a:solidFill>
                  <a:schemeClr val="tx1"/>
                </a:solidFill>
              </a:rPr>
              <a:t>histologiske</a:t>
            </a:r>
            <a:r>
              <a:rPr lang="en-GB" altLang="nb-NO" dirty="0" smtClean="0">
                <a:solidFill>
                  <a:schemeClr val="tx1"/>
                </a:solidFill>
              </a:rPr>
              <a:t> lag</a:t>
            </a:r>
            <a:r>
              <a:rPr lang="en-GB" altLang="nb-NO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altLang="nb-NO" dirty="0" err="1" smtClean="0"/>
              <a:t>Overgangsekko</a:t>
            </a:r>
            <a:endParaRPr lang="en-GB" altLang="nb-NO" dirty="0" smtClean="0"/>
          </a:p>
          <a:p>
            <a:pPr lvl="1"/>
            <a:r>
              <a:rPr lang="en-GB" altLang="nb-NO" dirty="0" err="1" smtClean="0"/>
              <a:t>Oppstår</a:t>
            </a:r>
            <a:r>
              <a:rPr lang="en-GB" altLang="nb-NO" dirty="0" smtClean="0"/>
              <a:t> </a:t>
            </a:r>
            <a:r>
              <a:rPr lang="en-GB" altLang="nb-NO" dirty="0" err="1" smtClean="0"/>
              <a:t>i</a:t>
            </a:r>
            <a:r>
              <a:rPr lang="en-GB" altLang="nb-NO" dirty="0" smtClean="0"/>
              <a:t> </a:t>
            </a:r>
            <a:r>
              <a:rPr lang="en-GB" altLang="nb-NO" dirty="0" err="1" smtClean="0"/>
              <a:t>alle</a:t>
            </a:r>
            <a:r>
              <a:rPr lang="en-GB" altLang="nb-NO" dirty="0" smtClean="0"/>
              <a:t> </a:t>
            </a:r>
            <a:r>
              <a:rPr lang="en-GB" altLang="nb-NO" dirty="0" err="1" smtClean="0"/>
              <a:t>vevsoverganger</a:t>
            </a:r>
            <a:endParaRPr lang="en-GB" altLang="nb-NO" dirty="0" smtClean="0"/>
          </a:p>
          <a:p>
            <a:pPr lvl="1"/>
            <a:r>
              <a:rPr lang="en-GB" altLang="nb-NO" dirty="0" err="1" smtClean="0"/>
              <a:t>Feiltolkes</a:t>
            </a:r>
            <a:r>
              <a:rPr lang="en-GB" altLang="nb-NO" dirty="0" smtClean="0"/>
              <a:t> </a:t>
            </a:r>
            <a:r>
              <a:rPr lang="en-GB" altLang="nb-NO" dirty="0" err="1" smtClean="0"/>
              <a:t>som</a:t>
            </a:r>
            <a:r>
              <a:rPr lang="en-GB" altLang="nb-NO" dirty="0" smtClean="0"/>
              <a:t> </a:t>
            </a:r>
            <a:r>
              <a:rPr lang="en-GB" altLang="nb-NO" dirty="0" err="1" smtClean="0"/>
              <a:t>histologiske</a:t>
            </a:r>
            <a:r>
              <a:rPr lang="en-GB" altLang="nb-NO" dirty="0" smtClean="0"/>
              <a:t> lag</a:t>
            </a:r>
            <a:endParaRPr lang="en-GB" altLang="nb-NO" dirty="0" smtClean="0"/>
          </a:p>
          <a:p>
            <a:pPr lvl="1"/>
            <a:r>
              <a:rPr lang="en-GB" altLang="nb-NO" dirty="0" smtClean="0"/>
              <a:t>Dekker </a:t>
            </a:r>
            <a:r>
              <a:rPr lang="en-GB" altLang="nb-NO" dirty="0" err="1" smtClean="0"/>
              <a:t>faktiske</a:t>
            </a:r>
            <a:r>
              <a:rPr lang="en-GB" altLang="nb-NO" dirty="0" smtClean="0"/>
              <a:t> </a:t>
            </a:r>
            <a:r>
              <a:rPr lang="en-GB" altLang="nb-NO" dirty="0" err="1" smtClean="0"/>
              <a:t>strukturer</a:t>
            </a:r>
            <a:endParaRPr lang="nb-NO" altLang="nb-NO" dirty="0" smtClean="0">
              <a:solidFill>
                <a:schemeClr val="tx1"/>
              </a:solidFill>
            </a:endParaRPr>
          </a:p>
        </p:txBody>
      </p:sp>
      <p:pic>
        <p:nvPicPr>
          <p:cNvPr id="16388" name="Picture 4" descr="Figur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4" r="21133"/>
          <a:stretch>
            <a:fillRect/>
          </a:stretch>
        </p:blipFill>
        <p:spPr bwMode="auto">
          <a:xfrm>
            <a:off x="5760244" y="1383506"/>
            <a:ext cx="1824038" cy="31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94782"/>
            <a:ext cx="7077472" cy="4897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dirty="0" smtClean="0"/>
              <a:t>Normalfunn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-</a:t>
            </a:r>
            <a:r>
              <a:rPr lang="nb-NO" dirty="0" err="1" smtClean="0"/>
              <a:t>Vegglag</a:t>
            </a:r>
            <a:r>
              <a:rPr lang="nb-NO" dirty="0" smtClean="0"/>
              <a:t> i GI </a:t>
            </a:r>
            <a:r>
              <a:rPr lang="nb-NO" dirty="0" err="1" smtClean="0"/>
              <a:t>traktus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33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96DBD8221D6246B78644CC649A397F" ma:contentTypeVersion="24" ma:contentTypeDescription="Opprett et nytt dokument." ma:contentTypeScope="" ma:versionID="8811a4be57d190e12f1e3b956d539e14">
  <xsd:schema xmlns:xsd="http://www.w3.org/2001/XMLSchema" xmlns:xs="http://www.w3.org/2001/XMLSchema" xmlns:p="http://schemas.microsoft.com/office/2006/metadata/properties" xmlns:ns1="http://schemas.microsoft.com/sharepoint/v3" xmlns:ns2="2b736855-fd40-4ef5-b84c-7e050bd66b15" targetNamespace="http://schemas.microsoft.com/office/2006/metadata/properties" ma:root="true" ma:fieldsID="34c6c5f98c26bdbb9b4eb3a602532db1" ns1:_="" ns2:_="">
    <xsd:import namespace="http://schemas.microsoft.com/sharepoint/v3"/>
    <xsd:import namespace="2b736855-fd40-4ef5-b84c-7e050bd66b15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6855-fd40-4ef5-b84c-7e050bd66b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79b1bc-8501-45f1-a10b-26f75f2860bf}" ma:internalName="TaxCatchAll" ma:showField="CatchAllData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79b1bc-8501-45f1-a10b-26f75f2860bf}" ma:internalName="TaxCatchAllLabel" ma:readOnly="true" ma:showField="CatchAllDataLabel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2b736855-fd40-4ef5-b84c-7e050bd66b15" xsi:nil="true"/>
    <PublishingExpirationDate xmlns="http://schemas.microsoft.com/sharepoint/v3" xsi:nil="true"/>
    <TaxKeywordTaxHTField xmlns="2b736855-fd40-4ef5-b84c-7e050bd66b15">
      <Terms xmlns="http://schemas.microsoft.com/office/infopath/2007/PartnerControls"/>
    </TaxKeywordTaxHTField>
    <PublishingStartDate xmlns="http://schemas.microsoft.com/sharepoint/v3" xsi:nil="true"/>
    <TaxCatchAll xmlns="2b736855-fd40-4ef5-b84c-7e050bd66b15"/>
  </documentManagement>
</p:properties>
</file>

<file path=customXml/itemProps1.xml><?xml version="1.0" encoding="utf-8"?>
<ds:datastoreItem xmlns:ds="http://schemas.openxmlformats.org/officeDocument/2006/customXml" ds:itemID="{BB92CEB9-7BD8-436E-9C2A-85D1D5D0D372}"/>
</file>

<file path=customXml/itemProps2.xml><?xml version="1.0" encoding="utf-8"?>
<ds:datastoreItem xmlns:ds="http://schemas.openxmlformats.org/officeDocument/2006/customXml" ds:itemID="{6B893F0D-347B-4E88-8FDC-2BCB44D0FC61}"/>
</file>

<file path=customXml/itemProps3.xml><?xml version="1.0" encoding="utf-8"?>
<ds:datastoreItem xmlns:ds="http://schemas.openxmlformats.org/officeDocument/2006/customXml" ds:itemID="{ACD0BF50-5856-4135-955A-0D552605B0DF}"/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695</Words>
  <Application>Microsoft Office PowerPoint</Application>
  <PresentationFormat>Skjermfremvisning (16:9)</PresentationFormat>
  <Paragraphs>162</Paragraphs>
  <Slides>22</Slides>
  <Notes>2</Notes>
  <HiddenSlides>0</HiddenSlides>
  <MMClips>2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Wingdings</vt:lpstr>
      <vt:lpstr>UiB_norsk_rød-gen</vt:lpstr>
      <vt:lpstr>Ultralyd av GI-traktus -Metodologi og normalfunn</vt:lpstr>
      <vt:lpstr>Oversikt</vt:lpstr>
      <vt:lpstr>Forberedelse</vt:lpstr>
      <vt:lpstr>Undersøkelsesteknikk -Generelt</vt:lpstr>
      <vt:lpstr>Undersøkelsesteknikk -Øsofagus og magesekk</vt:lpstr>
      <vt:lpstr>Undersøkelsesteknikk -Duodenum</vt:lpstr>
      <vt:lpstr>Undersøkelsesteknikk -Tynntarm</vt:lpstr>
      <vt:lpstr>Undersøkelsesteknikk -Kolon </vt:lpstr>
      <vt:lpstr>Normalfunn -Vegglag i GI traktus</vt:lpstr>
      <vt:lpstr>PowerPoint-presentasjon</vt:lpstr>
      <vt:lpstr>PowerPoint-presentasjon</vt:lpstr>
      <vt:lpstr>Normalfunn</vt:lpstr>
      <vt:lpstr>Normalfunn -Øsofagus</vt:lpstr>
      <vt:lpstr> Normalfunn -Magesekken </vt:lpstr>
      <vt:lpstr>Normalfunn -Duodenum</vt:lpstr>
      <vt:lpstr>Normalfunn -Tynntarm</vt:lpstr>
      <vt:lpstr>Normalfunn -Tynntarm</vt:lpstr>
      <vt:lpstr>Normalfunn -Kolon</vt:lpstr>
      <vt:lpstr>Tynntarm vs tykktarm</vt:lpstr>
      <vt:lpstr>Normalfunn -Appendix</vt:lpstr>
      <vt:lpstr>Oppsummering og rapport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 User</dc:creator>
  <cp:keywords>_£Bilde</cp:keywords>
  <cp:lastModifiedBy>Nylund, Kim</cp:lastModifiedBy>
  <cp:revision>70</cp:revision>
  <dcterms:created xsi:type="dcterms:W3CDTF">2020-08-24T13:39:32Z</dcterms:created>
  <dcterms:modified xsi:type="dcterms:W3CDTF">2021-02-10T10:16:13Z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0x0101004D96DBD8221D6246B78644CC649A397F</vt:lpwstr>
  </property>
</Properties>
</file>