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7.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3" r:id="rId1"/>
  </p:sldMasterIdLst>
  <p:notesMasterIdLst>
    <p:notesMasterId r:id="rId39"/>
  </p:notesMasterIdLst>
  <p:sldIdLst>
    <p:sldId id="256" r:id="rId2"/>
    <p:sldId id="326" r:id="rId3"/>
    <p:sldId id="262" r:id="rId4"/>
    <p:sldId id="312" r:id="rId5"/>
    <p:sldId id="265" r:id="rId6"/>
    <p:sldId id="263" r:id="rId7"/>
    <p:sldId id="264" r:id="rId8"/>
    <p:sldId id="278" r:id="rId9"/>
    <p:sldId id="279" r:id="rId10"/>
    <p:sldId id="331" r:id="rId11"/>
    <p:sldId id="259" r:id="rId12"/>
    <p:sldId id="729" r:id="rId13"/>
    <p:sldId id="730" r:id="rId14"/>
    <p:sldId id="731" r:id="rId15"/>
    <p:sldId id="728" r:id="rId16"/>
    <p:sldId id="257" r:id="rId17"/>
    <p:sldId id="749" r:id="rId18"/>
    <p:sldId id="745" r:id="rId19"/>
    <p:sldId id="277" r:id="rId20"/>
    <p:sldId id="284" r:id="rId21"/>
    <p:sldId id="285" r:id="rId22"/>
    <p:sldId id="286" r:id="rId23"/>
    <p:sldId id="288" r:id="rId24"/>
    <p:sldId id="289" r:id="rId25"/>
    <p:sldId id="340" r:id="rId26"/>
    <p:sldId id="341" r:id="rId27"/>
    <p:sldId id="343" r:id="rId28"/>
    <p:sldId id="342" r:id="rId29"/>
    <p:sldId id="297" r:id="rId30"/>
    <p:sldId id="323" r:id="rId31"/>
    <p:sldId id="352" r:id="rId32"/>
    <p:sldId id="344" r:id="rId33"/>
    <p:sldId id="345" r:id="rId34"/>
    <p:sldId id="347" r:id="rId35"/>
    <p:sldId id="348" r:id="rId36"/>
    <p:sldId id="750" r:id="rId37"/>
    <p:sldId id="35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1" autoAdjust="0"/>
    <p:restoredTop sz="94672"/>
  </p:normalViewPr>
  <p:slideViewPr>
    <p:cSldViewPr snapToGrid="0" snapToObjects="1" showGuides="1">
      <p:cViewPr>
        <p:scale>
          <a:sx n="94" d="100"/>
          <a:sy n="94" d="100"/>
        </p:scale>
        <p:origin x="600" y="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A1AFB-D36C-6F47-8F1D-714A899E5216}" type="datetimeFigureOut">
              <a:rPr lang="nb-NO" smtClean="0"/>
              <a:t>15.02.2021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70916-A48F-264A-A682-2CB99FF4C30F}" type="slidenum">
              <a:rPr lang="nb-NO" smtClean="0"/>
              <a:t>‹#›</a:t>
            </a:fld>
            <a:endParaRPr lang="nb-NO"/>
          </a:p>
        </p:txBody>
      </p:sp>
    </p:spTree>
    <p:extLst>
      <p:ext uri="{BB962C8B-B14F-4D97-AF65-F5344CB8AC3E}">
        <p14:creationId xmlns:p14="http://schemas.microsoft.com/office/powerpoint/2010/main" val="183352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8570916-A48F-264A-A682-2CB99FF4C30F}" type="slidenum">
              <a:rPr lang="nb-NO" smtClean="0"/>
              <a:t>2</a:t>
            </a:fld>
            <a:endParaRPr lang="nb-NO"/>
          </a:p>
        </p:txBody>
      </p:sp>
    </p:spTree>
    <p:extLst>
      <p:ext uri="{BB962C8B-B14F-4D97-AF65-F5344CB8AC3E}">
        <p14:creationId xmlns:p14="http://schemas.microsoft.com/office/powerpoint/2010/main" val="38345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image shows the various EUS</a:t>
            </a:r>
            <a:r>
              <a:rPr lang="en-GB" baseline="0" dirty="0"/>
              <a:t> endoscopes and a </a:t>
            </a:r>
            <a:r>
              <a:rPr lang="en-GB" baseline="0" dirty="0" err="1"/>
              <a:t>miniprobe</a:t>
            </a:r>
            <a:r>
              <a:rPr lang="en-GB" baseline="0" dirty="0"/>
              <a:t>. On the left a radial scan through the </a:t>
            </a:r>
            <a:r>
              <a:rPr lang="en-GB" baseline="0" dirty="0" err="1"/>
              <a:t>esophageous</a:t>
            </a:r>
            <a:r>
              <a:rPr lang="en-GB" baseline="0" dirty="0"/>
              <a:t> and </a:t>
            </a:r>
            <a:r>
              <a:rPr lang="en-GB" baseline="0" dirty="0" err="1"/>
              <a:t>mediastinum</a:t>
            </a:r>
            <a:r>
              <a:rPr lang="en-GB" baseline="0" dirty="0"/>
              <a:t>. In the middle, a linear scope introduced into the ventricle, and you can see the sector scan plane is following the axis of the scope, allowing visualisation of needles or other instruments in the scan plane. The image to the right shows a </a:t>
            </a:r>
            <a:r>
              <a:rPr lang="en-GB" baseline="0" dirty="0" err="1"/>
              <a:t>miniprobe</a:t>
            </a:r>
            <a:r>
              <a:rPr lang="en-GB" baseline="0" dirty="0"/>
              <a:t> introduced into a tumour </a:t>
            </a:r>
            <a:r>
              <a:rPr lang="en-GB" baseline="0" dirty="0" err="1"/>
              <a:t>stenosis</a:t>
            </a:r>
            <a:r>
              <a:rPr lang="en-GB" baseline="0" dirty="0"/>
              <a:t>, the image plane also covering a lymph node.</a:t>
            </a:r>
            <a:endParaRPr lang="en-GB" dirty="0"/>
          </a:p>
        </p:txBody>
      </p:sp>
      <p:sp>
        <p:nvSpPr>
          <p:cNvPr id="4" name="Slide Number Placeholder 3"/>
          <p:cNvSpPr>
            <a:spLocks noGrp="1"/>
          </p:cNvSpPr>
          <p:nvPr>
            <p:ph type="sldNum" sz="quarter" idx="10"/>
          </p:nvPr>
        </p:nvSpPr>
        <p:spPr/>
        <p:txBody>
          <a:bodyPr/>
          <a:lstStyle/>
          <a:p>
            <a:fld id="{A75CD5F3-2D38-D340-8885-D98343BFB21C}" type="slidenum">
              <a:rPr lang="en-GB" smtClean="0"/>
              <a:pPr/>
              <a:t>3</a:t>
            </a:fld>
            <a:endParaRPr lang="en-GB"/>
          </a:p>
        </p:txBody>
      </p:sp>
    </p:spTree>
    <p:extLst>
      <p:ext uri="{BB962C8B-B14F-4D97-AF65-F5344CB8AC3E}">
        <p14:creationId xmlns:p14="http://schemas.microsoft.com/office/powerpoint/2010/main" val="186738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7061E36-E7F6-AB48-BE10-BCD14E91A7F5}" type="slidenum">
              <a:rPr lang="en-US">
                <a:latin typeface="Times New Roman" pitchFamily="33" charset="-52"/>
              </a:rPr>
              <a:pPr/>
              <a:t>5</a:t>
            </a:fld>
            <a:endParaRPr lang="en-US">
              <a:latin typeface="Times New Roman" pitchFamily="33" charset="-52"/>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endParaRPr lang="nb-NO">
              <a:latin typeface="Arial" pitchFamily="33" charset="-52"/>
            </a:endParaRPr>
          </a:p>
        </p:txBody>
      </p:sp>
    </p:spTree>
    <p:extLst>
      <p:ext uri="{BB962C8B-B14F-4D97-AF65-F5344CB8AC3E}">
        <p14:creationId xmlns:p14="http://schemas.microsoft.com/office/powerpoint/2010/main" val="57013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illustration</a:t>
            </a:r>
            <a:r>
              <a:rPr lang="en-GB" baseline="0" dirty="0"/>
              <a:t> shows the extent of tumour growth through the </a:t>
            </a:r>
            <a:r>
              <a:rPr lang="en-GB" baseline="0" dirty="0" err="1"/>
              <a:t>osophageal</a:t>
            </a:r>
            <a:r>
              <a:rPr lang="en-GB" baseline="0" dirty="0"/>
              <a:t> wall, and the </a:t>
            </a:r>
            <a:r>
              <a:rPr lang="en-GB" baseline="0" dirty="0" err="1"/>
              <a:t>stageing</a:t>
            </a:r>
            <a:r>
              <a:rPr lang="en-GB" baseline="0" dirty="0"/>
              <a:t> according to the 7</a:t>
            </a:r>
            <a:r>
              <a:rPr lang="en-GB" baseline="30000" dirty="0"/>
              <a:t>th</a:t>
            </a:r>
            <a:r>
              <a:rPr lang="en-GB" baseline="0" dirty="0"/>
              <a:t> edition of the TNM score.</a:t>
            </a:r>
            <a:endParaRPr lang="en-GB" dirty="0"/>
          </a:p>
        </p:txBody>
      </p:sp>
      <p:sp>
        <p:nvSpPr>
          <p:cNvPr id="4" name="Slide Number Placeholder 3"/>
          <p:cNvSpPr>
            <a:spLocks noGrp="1"/>
          </p:cNvSpPr>
          <p:nvPr>
            <p:ph type="sldNum" sz="quarter" idx="10"/>
          </p:nvPr>
        </p:nvSpPr>
        <p:spPr/>
        <p:txBody>
          <a:bodyPr/>
          <a:lstStyle/>
          <a:p>
            <a:fld id="{A75CD5F3-2D38-D340-8885-D98343BFB21C}" type="slidenum">
              <a:rPr lang="en-GB" smtClean="0"/>
              <a:pPr/>
              <a:t>7</a:t>
            </a:fld>
            <a:endParaRPr lang="en-GB"/>
          </a:p>
        </p:txBody>
      </p:sp>
    </p:spTree>
    <p:extLst>
      <p:ext uri="{BB962C8B-B14F-4D97-AF65-F5344CB8AC3E}">
        <p14:creationId xmlns:p14="http://schemas.microsoft.com/office/powerpoint/2010/main" val="212876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5A31596-CF73-1744-A7DA-351E70C8F52F}" type="slidenum">
              <a:rPr lang="en-US">
                <a:latin typeface="Times New Roman" pitchFamily="33" charset="-52"/>
              </a:rPr>
              <a:pPr/>
              <a:t>17</a:t>
            </a:fld>
            <a:endParaRPr lang="en-US">
              <a:latin typeface="Times New Roman" pitchFamily="33" charset="-52"/>
            </a:endParaRPr>
          </a:p>
        </p:txBody>
      </p:sp>
      <p:sp>
        <p:nvSpPr>
          <p:cNvPr id="32771" name="Rectangle 2"/>
          <p:cNvSpPr>
            <a:spLocks noGrp="1" noRot="1" noChangeAspect="1" noChangeArrowheads="1" noTextEdit="1"/>
          </p:cNvSpPr>
          <p:nvPr>
            <p:ph type="sldImg"/>
          </p:nvPr>
        </p:nvSpPr>
        <p:spPr>
          <a:xfrm>
            <a:off x="55563" y="738188"/>
            <a:ext cx="6553200" cy="3686175"/>
          </a:xfrm>
          <a:ln/>
        </p:spPr>
      </p:sp>
      <p:sp>
        <p:nvSpPr>
          <p:cNvPr id="32772" name="Rectangle 3"/>
          <p:cNvSpPr>
            <a:spLocks noGrp="1" noChangeArrowheads="1"/>
          </p:cNvSpPr>
          <p:nvPr>
            <p:ph type="body" idx="1"/>
          </p:nvPr>
        </p:nvSpPr>
        <p:spPr>
          <a:noFill/>
          <a:ln w="9525"/>
        </p:spPr>
        <p:txBody>
          <a:bodyPr/>
          <a:lstStyle/>
          <a:p>
            <a:endParaRPr lang="nb-NO" dirty="0">
              <a:latin typeface="Arial" pitchFamily="33" charset="-52"/>
            </a:endParaRPr>
          </a:p>
        </p:txBody>
      </p:sp>
    </p:spTree>
    <p:extLst>
      <p:ext uri="{BB962C8B-B14F-4D97-AF65-F5344CB8AC3E}">
        <p14:creationId xmlns:p14="http://schemas.microsoft.com/office/powerpoint/2010/main" val="385381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9E58C84-75D8-3641-B7FF-6F8EE7B474D1}" type="slidenum">
              <a:rPr lang="en-US">
                <a:latin typeface="Times New Roman" pitchFamily="33" charset="-52"/>
              </a:rPr>
              <a:pPr/>
              <a:t>18</a:t>
            </a:fld>
            <a:endParaRPr lang="en-US">
              <a:latin typeface="Times New Roman" pitchFamily="33" charset="-52"/>
            </a:endParaRPr>
          </a:p>
        </p:txBody>
      </p:sp>
      <p:sp>
        <p:nvSpPr>
          <p:cNvPr id="28675" name="Rectangle 2"/>
          <p:cNvSpPr>
            <a:spLocks noGrp="1" noRot="1" noChangeAspect="1" noChangeArrowheads="1" noTextEdit="1"/>
          </p:cNvSpPr>
          <p:nvPr>
            <p:ph type="sldImg"/>
          </p:nvPr>
        </p:nvSpPr>
        <p:spPr>
          <a:xfrm>
            <a:off x="55563" y="738188"/>
            <a:ext cx="6553200" cy="3686175"/>
          </a:xfrm>
          <a:ln/>
        </p:spPr>
      </p:sp>
      <p:sp>
        <p:nvSpPr>
          <p:cNvPr id="28676" name="Rectangle 3"/>
          <p:cNvSpPr>
            <a:spLocks noGrp="1" noChangeArrowheads="1"/>
          </p:cNvSpPr>
          <p:nvPr>
            <p:ph type="body" idx="1"/>
          </p:nvPr>
        </p:nvSpPr>
        <p:spPr>
          <a:noFill/>
          <a:ln w="9525"/>
        </p:spPr>
        <p:txBody>
          <a:bodyPr/>
          <a:lstStyle/>
          <a:p>
            <a:endParaRPr lang="nb-NO">
              <a:latin typeface="Arial" pitchFamily="33" charset="-52"/>
            </a:endParaRPr>
          </a:p>
        </p:txBody>
      </p:sp>
    </p:spTree>
    <p:extLst>
      <p:ext uri="{BB962C8B-B14F-4D97-AF65-F5344CB8AC3E}">
        <p14:creationId xmlns:p14="http://schemas.microsoft.com/office/powerpoint/2010/main" val="2652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5374E48F-ADCF-B04D-BF9D-8F93E265819C}" type="slidenum">
              <a:rPr lang="en-US" sz="1200"/>
              <a:pPr/>
              <a:t>28</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endParaRPr lang="nb-NO">
              <a:latin typeface="Arial" charset="0"/>
              <a:ea typeface="ＭＳ Ｐゴシック" charset="0"/>
              <a:cs typeface="ＭＳ Ｐゴシック" charset="0"/>
            </a:endParaRPr>
          </a:p>
        </p:txBody>
      </p:sp>
    </p:spTree>
    <p:extLst>
      <p:ext uri="{BB962C8B-B14F-4D97-AF65-F5344CB8AC3E}">
        <p14:creationId xmlns:p14="http://schemas.microsoft.com/office/powerpoint/2010/main" val="280603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Synaptophysin</a:t>
            </a:r>
            <a:r>
              <a:rPr lang="nb-NO" dirty="0"/>
              <a:t> oppe hø. </a:t>
            </a:r>
          </a:p>
        </p:txBody>
      </p:sp>
      <p:sp>
        <p:nvSpPr>
          <p:cNvPr id="4" name="Plassholder for lysbildenummer 3"/>
          <p:cNvSpPr>
            <a:spLocks noGrp="1"/>
          </p:cNvSpPr>
          <p:nvPr>
            <p:ph type="sldNum" sz="quarter" idx="5"/>
          </p:nvPr>
        </p:nvSpPr>
        <p:spPr/>
        <p:txBody>
          <a:bodyPr/>
          <a:lstStyle/>
          <a:p>
            <a:fld id="{28570916-A48F-264A-A682-2CB99FF4C30F}" type="slidenum">
              <a:rPr lang="nb-NO" smtClean="0"/>
              <a:t>35</a:t>
            </a:fld>
            <a:endParaRPr lang="nb-NO"/>
          </a:p>
        </p:txBody>
      </p:sp>
    </p:spTree>
    <p:extLst>
      <p:ext uri="{BB962C8B-B14F-4D97-AF65-F5344CB8AC3E}">
        <p14:creationId xmlns:p14="http://schemas.microsoft.com/office/powerpoint/2010/main" val="356754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b-NO"/>
              <a:t>Klikk for å redigere tittelstil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477050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D6235D04-2644-B144-BDAF-B14DEE270E4A}" type="datetimeFigureOut">
              <a:rPr lang="nb-NO" smtClean="0"/>
              <a:t>15.02.2021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63495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b-NO"/>
              <a:t>Klikk for å redigere tittelstil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315849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b-NO"/>
              <a:t>Klikk for å redigere tittelstil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b-NO"/>
              <a:t>Rediger tekststiler i malen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77073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27983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a:t>Klikk for å redigere tittelstil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314516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b-NO"/>
              <a:t>Klikk for å redigere tittelstil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485940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nchorCtr="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43256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b-NO"/>
              <a:t>Klikk for å redigere tittelstil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70346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tel, tekst og utklipp">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nb-NO"/>
              <a:t>Klikk for å redigere tittelstil</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nb-NO"/>
              <a:t>Klikk ikonet for å legge til bildet fra Internett</a:t>
            </a:r>
            <a:endParaRPr lang="en-US"/>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fld id="{3B7A0B86-F969-FF44-AE5E-7D3D75B74314}" type="datetimeFigureOut">
              <a:rPr lang="nb-NO" smtClean="0"/>
              <a:t>15.02.2021</a:t>
            </a:fld>
            <a:endParaRPr lang="nb-NO"/>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nb-NO"/>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47FD3232-C415-C84C-9E76-028807C3CDF1}" type="slidenum">
              <a:rPr lang="nb-NO" smtClean="0"/>
              <a:t>‹#›</a:t>
            </a:fld>
            <a:endParaRPr lang="nb-NO"/>
          </a:p>
        </p:txBody>
      </p:sp>
    </p:spTree>
    <p:extLst>
      <p:ext uri="{BB962C8B-B14F-4D97-AF65-F5344CB8AC3E}">
        <p14:creationId xmlns:p14="http://schemas.microsoft.com/office/powerpoint/2010/main" val="89652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nb-NO"/>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GB"/>
          </a:p>
        </p:txBody>
      </p:sp>
      <p:sp>
        <p:nvSpPr>
          <p:cNvPr id="4" name="Media Placeholder 3"/>
          <p:cNvSpPr>
            <a:spLocks noGrp="1"/>
          </p:cNvSpPr>
          <p:nvPr>
            <p:ph type="media" sz="half" idx="2"/>
          </p:nvPr>
        </p:nvSpPr>
        <p:spPr>
          <a:xfrm>
            <a:off x="6197600" y="1981200"/>
            <a:ext cx="5080000" cy="4114800"/>
          </a:xfrm>
        </p:spPr>
        <p:txBody>
          <a:bodyPr/>
          <a:lstStyle/>
          <a:p>
            <a:pPr lvl="0"/>
            <a:endParaRPr lang="en-GB" noProof="0"/>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ftr" sz="quarter" idx="11"/>
          </p:nvPr>
        </p:nvSpPr>
        <p:spPr>
          <a:ln/>
        </p:spPr>
        <p:txBody>
          <a:bodyPr/>
          <a:lstStyle>
            <a:lvl1pPr>
              <a:defRPr/>
            </a:lvl1pPr>
          </a:lstStyle>
          <a:p>
            <a:pPr>
              <a:defRPr/>
            </a:pPr>
            <a:endParaRPr lang="en-GB"/>
          </a:p>
        </p:txBody>
      </p:sp>
      <p:sp>
        <p:nvSpPr>
          <p:cNvPr id="7" name="Rectangle 4"/>
          <p:cNvSpPr>
            <a:spLocks noGrp="1" noChangeArrowheads="1"/>
          </p:cNvSpPr>
          <p:nvPr>
            <p:ph type="sldNum" sz="quarter" idx="12"/>
          </p:nvPr>
        </p:nvSpPr>
        <p:spPr>
          <a:ln/>
        </p:spPr>
        <p:txBody>
          <a:bodyPr/>
          <a:lstStyle>
            <a:lvl1pPr>
              <a:defRPr/>
            </a:lvl1pPr>
          </a:lstStyle>
          <a:p>
            <a:fld id="{8EDB6F47-FE0D-BE40-B2BC-EFE9CE669443}" type="slidenum">
              <a:rPr lang="en-US"/>
              <a:pPr/>
              <a:t>‹#›</a:t>
            </a:fld>
            <a:endParaRPr lang="en-US"/>
          </a:p>
        </p:txBody>
      </p:sp>
    </p:spTree>
    <p:extLst>
      <p:ext uri="{BB962C8B-B14F-4D97-AF65-F5344CB8AC3E}">
        <p14:creationId xmlns:p14="http://schemas.microsoft.com/office/powerpoint/2010/main" val="297663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14576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0919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D6235D04-2644-B144-BDAF-B14DEE270E4A}" type="datetimeFigureOut">
              <a:rPr lang="nb-NO" smtClean="0"/>
              <a:t>15.02.2021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783435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6235D04-2644-B144-BDAF-B14DEE270E4A}" type="datetimeFigureOut">
              <a:rPr lang="nb-NO" smtClean="0"/>
              <a:t>15.02.2021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333735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7" name="Date Placeholder 2"/>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3"/>
          <p:cNvSpPr>
            <a:spLocks noGrp="1"/>
          </p:cNvSpPr>
          <p:nvPr>
            <p:ph type="ftr" sz="quarter" idx="11"/>
          </p:nvPr>
        </p:nvSpPr>
        <p:spPr/>
        <p:txBody>
          <a:bodyPr/>
          <a:lstStyle/>
          <a:p>
            <a:endParaRPr lang="nb-NO"/>
          </a:p>
        </p:txBody>
      </p:sp>
      <p:sp>
        <p:nvSpPr>
          <p:cNvPr id="6" name="Slide Number Placeholder 4"/>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295268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2"/>
          <p:cNvSpPr>
            <a:spLocks noGrp="1"/>
          </p:cNvSpPr>
          <p:nvPr>
            <p:ph type="ftr" sz="quarter" idx="11"/>
          </p:nvPr>
        </p:nvSpPr>
        <p:spPr/>
        <p:txBody>
          <a:bodyPr/>
          <a:lstStyle/>
          <a:p>
            <a:endParaRPr lang="nb-NO"/>
          </a:p>
        </p:txBody>
      </p:sp>
      <p:sp>
        <p:nvSpPr>
          <p:cNvPr id="6" name="Slide Number Placeholder 3"/>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59655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b-NO"/>
              <a:t>Klikk for å redigere tittelstil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7" name="Date Placeholder 4"/>
          <p:cNvSpPr>
            <a:spLocks noGrp="1"/>
          </p:cNvSpPr>
          <p:nvPr>
            <p:ph type="dt" sz="half" idx="10"/>
          </p:nvPr>
        </p:nvSpPr>
        <p:spPr/>
        <p:txBody>
          <a:bodyPr/>
          <a:lstStyle/>
          <a:p>
            <a:fld id="{D6235D04-2644-B144-BDAF-B14DEE270E4A}" type="datetimeFigureOut">
              <a:rPr lang="nb-NO" smtClean="0"/>
              <a:t>15.02.2021</a:t>
            </a:fld>
            <a:endParaRPr lang="nb-NO"/>
          </a:p>
        </p:txBody>
      </p:sp>
      <p:sp>
        <p:nvSpPr>
          <p:cNvPr id="5" name="Footer Placeholder 5"/>
          <p:cNvSpPr>
            <a:spLocks noGrp="1"/>
          </p:cNvSpPr>
          <p:nvPr>
            <p:ph type="ftr" sz="quarter" idx="11"/>
          </p:nvPr>
        </p:nvSpPr>
        <p:spPr/>
        <p:txBody>
          <a:bodyPr/>
          <a:lstStyle/>
          <a:p>
            <a:endParaRPr lang="nb-NO"/>
          </a:p>
        </p:txBody>
      </p:sp>
      <p:sp>
        <p:nvSpPr>
          <p:cNvPr id="6" name="Slide Number Placeholder 6"/>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98401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D6235D04-2644-B144-BDAF-B14DEE270E4A}" type="datetimeFigureOut">
              <a:rPr lang="nb-NO" smtClean="0"/>
              <a:t>15.02.2021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EC8FE0B-85E9-1742-878E-6E82EADEA354}" type="slidenum">
              <a:rPr lang="nb-NO" smtClean="0"/>
              <a:t>‹#›</a:t>
            </a:fld>
            <a:endParaRPr lang="nb-NO"/>
          </a:p>
        </p:txBody>
      </p:sp>
    </p:spTree>
    <p:extLst>
      <p:ext uri="{BB962C8B-B14F-4D97-AF65-F5344CB8AC3E}">
        <p14:creationId xmlns:p14="http://schemas.microsoft.com/office/powerpoint/2010/main" val="63297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b-NO"/>
              <a:t>Klikk for å redigere tittelstil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235D04-2644-B144-BDAF-B14DEE270E4A}" type="datetimeFigureOut">
              <a:rPr lang="nb-NO" smtClean="0"/>
              <a:t>15.02.2021</a:t>
            </a:fld>
            <a:endParaRPr lang="nb-N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b-N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EC8FE0B-85E9-1742-878E-6E82EADEA354}" type="slidenum">
              <a:rPr lang="nb-NO" smtClean="0"/>
              <a:t>‹#›</a:t>
            </a:fld>
            <a:endParaRPr lang="nb-NO"/>
          </a:p>
        </p:txBody>
      </p:sp>
    </p:spTree>
    <p:extLst>
      <p:ext uri="{BB962C8B-B14F-4D97-AF65-F5344CB8AC3E}">
        <p14:creationId xmlns:p14="http://schemas.microsoft.com/office/powerpoint/2010/main" val="2808577845"/>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cookmedical.com/esc/content/lg_thumbnail/esc_eusn.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jpeg"/><Relationship Id="rId7" Type="http://schemas.openxmlformats.org/officeDocument/2006/relationships/hyperlink" Target="http://www.google.no/url?sa=i&amp;rct=j&amp;q=&amp;esrc=s&amp;frm=1&amp;source=images&amp;cd=&amp;cad=rja&amp;uact=8&amp;ved=0ahUKEwjuyvyhz7jKAhXLkiwKHSM8Ck0QjRwIBw&amp;url=http://www3.gehealthcare.co.kr/ko-kr/products/categories/contrast_media/sonazoid&amp;psig=AFQjCNFrlkskjGnS3NnV99FqJ9LM1Xy-UA&amp;ust=1453387092676065" TargetMode="External"/><Relationship Id="rId2" Type="http://schemas.openxmlformats.org/officeDocument/2006/relationships/hyperlink" Target="http://www.google.dk/url?sa=i&amp;rct=j&amp;q=&amp;esrc=s&amp;frm=1&amp;source=images&amp;cd=&amp;cad=rja&amp;uact=8&amp;ved=0ahUKEwjWxICtyLjKAhWJiSwKHYgYA7kQjRwIBw&amp;url=http://www.addglitter.com/gr/backgrounds/bubbles/&amp;psig=AFQjCNHcOphXWiraAcj5mrXpaCKFc3cbaA&amp;ust=1453385298215485"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google.no/url?sa=i&amp;rct=j&amp;q=&amp;esrc=s&amp;frm=1&amp;source=images&amp;cd=&amp;cad=rja&amp;uact=8&amp;ved=0ahUKEwiU-LOPz7jKAhUGCSwKHW6jCesQjRwIBw&amp;url=http://www.intechopen.com/books/what-should-we-know-about-prevented-diagnostic-and-interventional-therapy-in-coronary-artery-disease/a-noninvasive-alternative-to-coronary-angiography-myocardial-contrast-echocardiography-following-str&amp;psig=AFQjCNFrlkskjGnS3NnV99FqJ9LM1Xy-UA&amp;ust=1453387092676065"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file:///\\localhost\Users\roaldfleslandhavre\Desktop\Elastogafi\presentasjoner\EUROSON%2520SCHOOL%25202010\EUS%2520FNA%2520av%2520intramural%2520tumor_20081017113714_00009.avi" TargetMode="External"/><Relationship Id="rId1" Type="http://schemas.microsoft.com/office/2007/relationships/media" Target="file:///\\localhost\Users\roaldfleslandhavre\Desktop\Elastogafi\presentasjoner\EUROSON%2520SCHOOL%25202010\EUS%2520FNA%2520av%2520intramural%2520tumor_20081017113714_00009.avi" TargetMode="Externa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mc/articles/PMC4554510/"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s://dx.doi.org/10.1055%2Fs-0034-13922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67349" y="-1651819"/>
            <a:ext cx="9144000" cy="6646793"/>
          </a:xfrm>
        </p:spPr>
        <p:txBody>
          <a:bodyPr>
            <a:noAutofit/>
          </a:bodyPr>
          <a:lstStyle/>
          <a:p>
            <a:r>
              <a:rPr lang="nb-NO" sz="4400" dirty="0" err="1"/>
              <a:t>Elastografi</a:t>
            </a:r>
            <a:r>
              <a:rPr lang="nb-NO" sz="4400" dirty="0"/>
              <a:t> og Endoskopisk Ultralyd (EUS) </a:t>
            </a:r>
            <a:br>
              <a:rPr lang="nb-NO" sz="4400" dirty="0"/>
            </a:br>
            <a:r>
              <a:rPr lang="nb-NO" sz="4400" dirty="0"/>
              <a:t>– Endoskop møter ultralyd </a:t>
            </a:r>
            <a:br>
              <a:rPr lang="nb-NO" sz="4400" dirty="0"/>
            </a:br>
            <a:br>
              <a:rPr lang="nb-NO" sz="4400" dirty="0"/>
            </a:br>
            <a:r>
              <a:rPr lang="nb-NO" sz="4400" dirty="0"/>
              <a:t>UL kurs NSGU 2021</a:t>
            </a:r>
            <a:br>
              <a:rPr lang="nb-NO" sz="6600" dirty="0"/>
            </a:br>
            <a:endParaRPr lang="nb-NO" sz="6600" dirty="0"/>
          </a:p>
        </p:txBody>
      </p:sp>
      <p:sp>
        <p:nvSpPr>
          <p:cNvPr id="3" name="Undertittel 2"/>
          <p:cNvSpPr>
            <a:spLocks noGrp="1"/>
          </p:cNvSpPr>
          <p:nvPr>
            <p:ph type="subTitle" idx="1"/>
          </p:nvPr>
        </p:nvSpPr>
        <p:spPr>
          <a:xfrm>
            <a:off x="1767349" y="4979525"/>
            <a:ext cx="9144000" cy="1767961"/>
          </a:xfrm>
        </p:spPr>
        <p:txBody>
          <a:bodyPr>
            <a:normAutofit/>
          </a:bodyPr>
          <a:lstStyle/>
          <a:p>
            <a:r>
              <a:rPr lang="nb-NO" dirty="0"/>
              <a:t>Roald Flesland Havre</a:t>
            </a:r>
          </a:p>
          <a:p>
            <a:r>
              <a:rPr lang="nb-NO" dirty="0"/>
              <a:t>Overlege/Professor K1, Med </a:t>
            </a:r>
            <a:r>
              <a:rPr lang="nb-NO" dirty="0" err="1"/>
              <a:t>Avd</a:t>
            </a:r>
            <a:r>
              <a:rPr lang="nb-NO" dirty="0"/>
              <a:t> Seksjon for fordøyelsessykdommer og Nasjonalt Senter for  </a:t>
            </a:r>
            <a:r>
              <a:rPr lang="nb-NO" dirty="0" err="1"/>
              <a:t>Ultrasonografi</a:t>
            </a:r>
            <a:r>
              <a:rPr lang="nb-NO" dirty="0"/>
              <a:t>, HUS</a:t>
            </a:r>
          </a:p>
        </p:txBody>
      </p:sp>
      <p:pic>
        <p:nvPicPr>
          <p:cNvPr id="5" name="Picture 6">
            <a:extLst>
              <a:ext uri="{FF2B5EF4-FFF2-40B4-BE49-F238E27FC236}">
                <a16:creationId xmlns:a16="http://schemas.microsoft.com/office/drawing/2014/main" id="{E3C3E4EC-6FEA-2743-9E55-9FD6B23947A5}"/>
              </a:ext>
            </a:extLst>
          </p:cNvPr>
          <p:cNvPicPr>
            <a:picLocks noChangeAspect="1"/>
          </p:cNvPicPr>
          <p:nvPr/>
        </p:nvPicPr>
        <p:blipFill>
          <a:blip r:embed="rId2"/>
          <a:stretch>
            <a:fillRect/>
          </a:stretch>
        </p:blipFill>
        <p:spPr>
          <a:xfrm>
            <a:off x="10400827" y="355917"/>
            <a:ext cx="1350799" cy="1399165"/>
          </a:xfrm>
          <a:prstGeom prst="rect">
            <a:avLst/>
          </a:prstGeom>
        </p:spPr>
      </p:pic>
      <p:pic>
        <p:nvPicPr>
          <p:cNvPr id="7" name="Bilde 6">
            <a:extLst>
              <a:ext uri="{FF2B5EF4-FFF2-40B4-BE49-F238E27FC236}">
                <a16:creationId xmlns:a16="http://schemas.microsoft.com/office/drawing/2014/main" id="{38C64ED4-253B-C547-B381-F6A4B767044F}"/>
              </a:ext>
            </a:extLst>
          </p:cNvPr>
          <p:cNvPicPr>
            <a:picLocks noChangeAspect="1"/>
          </p:cNvPicPr>
          <p:nvPr/>
        </p:nvPicPr>
        <p:blipFill>
          <a:blip r:embed="rId3"/>
          <a:stretch>
            <a:fillRect/>
          </a:stretch>
        </p:blipFill>
        <p:spPr>
          <a:xfrm>
            <a:off x="-1" y="0"/>
            <a:ext cx="1507639" cy="1459523"/>
          </a:xfrm>
          <a:prstGeom prst="rect">
            <a:avLst/>
          </a:prstGeom>
        </p:spPr>
      </p:pic>
    </p:spTree>
    <p:extLst>
      <p:ext uri="{BB962C8B-B14F-4D97-AF65-F5344CB8AC3E}">
        <p14:creationId xmlns:p14="http://schemas.microsoft.com/office/powerpoint/2010/main" val="205574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14E099-3EC7-624A-A37B-B69D3D298D32}"/>
              </a:ext>
            </a:extLst>
          </p:cNvPr>
          <p:cNvSpPr>
            <a:spLocks noGrp="1"/>
          </p:cNvSpPr>
          <p:nvPr>
            <p:ph type="title"/>
          </p:nvPr>
        </p:nvSpPr>
        <p:spPr/>
        <p:txBody>
          <a:bodyPr>
            <a:normAutofit fontScale="90000"/>
          </a:bodyPr>
          <a:lstStyle/>
          <a:p>
            <a:r>
              <a:rPr lang="nb-NO" dirty="0"/>
              <a:t>Revidert Nasjonalt handlingsprogram for </a:t>
            </a:r>
            <a:r>
              <a:rPr lang="nb-NO" dirty="0" err="1"/>
              <a:t>øsofaguscancer</a:t>
            </a:r>
            <a:r>
              <a:rPr lang="nb-NO" dirty="0"/>
              <a:t> - 2020</a:t>
            </a:r>
          </a:p>
        </p:txBody>
      </p:sp>
      <p:pic>
        <p:nvPicPr>
          <p:cNvPr id="3" name="Bilde 2">
            <a:extLst>
              <a:ext uri="{FF2B5EF4-FFF2-40B4-BE49-F238E27FC236}">
                <a16:creationId xmlns:a16="http://schemas.microsoft.com/office/drawing/2014/main" id="{B7D1B921-A2A0-A640-9F2F-C5DDEEC1CAB9}"/>
              </a:ext>
            </a:extLst>
          </p:cNvPr>
          <p:cNvPicPr>
            <a:picLocks noChangeAspect="1"/>
          </p:cNvPicPr>
          <p:nvPr/>
        </p:nvPicPr>
        <p:blipFill>
          <a:blip r:embed="rId2"/>
          <a:stretch>
            <a:fillRect/>
          </a:stretch>
        </p:blipFill>
        <p:spPr>
          <a:xfrm>
            <a:off x="804672" y="1853248"/>
            <a:ext cx="4686300" cy="3759200"/>
          </a:xfrm>
          <a:prstGeom prst="rect">
            <a:avLst/>
          </a:prstGeom>
        </p:spPr>
      </p:pic>
      <p:sp>
        <p:nvSpPr>
          <p:cNvPr id="4" name="TekstSylinder 3">
            <a:extLst>
              <a:ext uri="{FF2B5EF4-FFF2-40B4-BE49-F238E27FC236}">
                <a16:creationId xmlns:a16="http://schemas.microsoft.com/office/drawing/2014/main" id="{1C63F0F5-C08D-CC41-A3AF-81C5F1A2D48E}"/>
              </a:ext>
            </a:extLst>
          </p:cNvPr>
          <p:cNvSpPr txBox="1"/>
          <p:nvPr/>
        </p:nvSpPr>
        <p:spPr>
          <a:xfrm>
            <a:off x="804672" y="5754624"/>
            <a:ext cx="7551426" cy="923330"/>
          </a:xfrm>
          <a:prstGeom prst="rect">
            <a:avLst/>
          </a:prstGeom>
          <a:noFill/>
        </p:spPr>
        <p:txBody>
          <a:bodyPr wrap="none" rtlCol="0">
            <a:spAutoFit/>
          </a:bodyPr>
          <a:lstStyle/>
          <a:p>
            <a:r>
              <a:rPr lang="nb-NO" dirty="0" err="1"/>
              <a:t>Helsedirektoratet.no</a:t>
            </a:r>
            <a:endParaRPr lang="nb-NO" dirty="0"/>
          </a:p>
          <a:p>
            <a:r>
              <a:rPr lang="nb-NO" b="1" dirty="0"/>
              <a:t>Utgitt </a:t>
            </a:r>
            <a:r>
              <a:rPr lang="nb-NO" dirty="0"/>
              <a:t>02/2020, 5. utgave </a:t>
            </a:r>
            <a:r>
              <a:rPr lang="nb-NO" b="1" dirty="0"/>
              <a:t>Bestillingsnummer </a:t>
            </a:r>
            <a:r>
              <a:rPr lang="nb-NO" dirty="0"/>
              <a:t>IS-2878 </a:t>
            </a:r>
            <a:r>
              <a:rPr lang="nb-NO" b="1" dirty="0"/>
              <a:t>ISBN </a:t>
            </a:r>
            <a:r>
              <a:rPr lang="nb-NO" dirty="0"/>
              <a:t>978-82-8081-612-2 </a:t>
            </a:r>
          </a:p>
          <a:p>
            <a:endParaRPr lang="nb-NO" dirty="0"/>
          </a:p>
        </p:txBody>
      </p:sp>
      <p:sp>
        <p:nvSpPr>
          <p:cNvPr id="5" name="TekstSylinder 4">
            <a:extLst>
              <a:ext uri="{FF2B5EF4-FFF2-40B4-BE49-F238E27FC236}">
                <a16:creationId xmlns:a16="http://schemas.microsoft.com/office/drawing/2014/main" id="{D303DBE5-3ADE-0441-9E9E-2CDF01DDC080}"/>
              </a:ext>
            </a:extLst>
          </p:cNvPr>
          <p:cNvSpPr txBox="1"/>
          <p:nvPr/>
        </p:nvSpPr>
        <p:spPr>
          <a:xfrm>
            <a:off x="6827520" y="1804416"/>
            <a:ext cx="4949952" cy="4616648"/>
          </a:xfrm>
          <a:prstGeom prst="rect">
            <a:avLst/>
          </a:prstGeom>
          <a:noFill/>
        </p:spPr>
        <p:txBody>
          <a:bodyPr wrap="square" rtlCol="0">
            <a:spAutoFit/>
          </a:bodyPr>
          <a:lstStyle/>
          <a:p>
            <a:r>
              <a:rPr lang="nb-NO" sz="2400" dirty="0"/>
              <a:t>Nytt i denne retningslinjen:</a:t>
            </a:r>
          </a:p>
          <a:p>
            <a:pPr marL="285750" indent="-285750">
              <a:buFont typeface="Arial" panose="020B0604020202020204" pitchFamily="34" charset="0"/>
              <a:buChar char="•"/>
            </a:pPr>
            <a:r>
              <a:rPr lang="nb-NO" sz="2400" dirty="0"/>
              <a:t>EUS anbefales for </a:t>
            </a:r>
            <a:r>
              <a:rPr lang="nb-NO" sz="2400" dirty="0" err="1"/>
              <a:t>stadieinndeling</a:t>
            </a:r>
            <a:r>
              <a:rPr lang="nb-NO" sz="2400" dirty="0"/>
              <a:t> </a:t>
            </a:r>
            <a:r>
              <a:rPr lang="nb-NO" sz="2400" b="1" dirty="0" err="1"/>
              <a:t>når</a:t>
            </a:r>
            <a:r>
              <a:rPr lang="nb-NO" sz="2400" b="1" dirty="0"/>
              <a:t> dette kan</a:t>
            </a:r>
          </a:p>
          <a:p>
            <a:r>
              <a:rPr lang="nb-NO" sz="2400" b="1" dirty="0"/>
              <a:t> 	få terapeutiske konsekvenser. </a:t>
            </a:r>
          </a:p>
          <a:p>
            <a:pPr marL="285750" indent="-285750">
              <a:buFont typeface="Arial" panose="020B0604020202020204" pitchFamily="34" charset="0"/>
              <a:buChar char="•"/>
            </a:pPr>
            <a:r>
              <a:rPr lang="nb-NO" sz="2400" dirty="0"/>
              <a:t>Pasienter med dysplasi og </a:t>
            </a:r>
            <a:r>
              <a:rPr lang="nb-NO" sz="2400" dirty="0" err="1"/>
              <a:t>intramukosalt</a:t>
            </a:r>
            <a:r>
              <a:rPr lang="nb-NO" sz="2400" dirty="0"/>
              <a:t> karsinom bør få tilbud om endoskopisk behandling. (T1a, N0, M0)</a:t>
            </a:r>
          </a:p>
          <a:p>
            <a:pPr marL="285750" indent="-285750">
              <a:buFont typeface="Arial" panose="020B0604020202020204" pitchFamily="34" charset="0"/>
              <a:buChar char="•"/>
            </a:pPr>
            <a:r>
              <a:rPr lang="nb-NO" sz="2400" b="1" dirty="0"/>
              <a:t>Endoskopisk behandling bør sentraliseres til få sykehus </a:t>
            </a:r>
            <a:endParaRPr lang="nb-NO" sz="2400" dirty="0"/>
          </a:p>
          <a:p>
            <a:endParaRPr lang="nb-NO" dirty="0"/>
          </a:p>
          <a:p>
            <a:endParaRPr lang="nb-NO" dirty="0"/>
          </a:p>
          <a:p>
            <a:endParaRPr lang="nb-NO" dirty="0"/>
          </a:p>
        </p:txBody>
      </p:sp>
    </p:spTree>
    <p:extLst>
      <p:ext uri="{BB962C8B-B14F-4D97-AF65-F5344CB8AC3E}">
        <p14:creationId xmlns:p14="http://schemas.microsoft.com/office/powerpoint/2010/main" val="1997667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541271-4C6A-DE44-901F-B11CD5D58607}"/>
              </a:ext>
            </a:extLst>
          </p:cNvPr>
          <p:cNvSpPr>
            <a:spLocks noGrp="1"/>
          </p:cNvSpPr>
          <p:nvPr>
            <p:ph type="title"/>
          </p:nvPr>
        </p:nvSpPr>
        <p:spPr/>
        <p:txBody>
          <a:bodyPr/>
          <a:lstStyle/>
          <a:p>
            <a:r>
              <a:rPr lang="nb-NO" dirty="0"/>
              <a:t>Praktisk tilnærming</a:t>
            </a:r>
          </a:p>
        </p:txBody>
      </p:sp>
      <p:sp>
        <p:nvSpPr>
          <p:cNvPr id="3" name="Plassholder for innhold 2">
            <a:extLst>
              <a:ext uri="{FF2B5EF4-FFF2-40B4-BE49-F238E27FC236}">
                <a16:creationId xmlns:a16="http://schemas.microsoft.com/office/drawing/2014/main" id="{3CBC3834-2C9C-7A44-A810-FEFB5F860922}"/>
              </a:ext>
            </a:extLst>
          </p:cNvPr>
          <p:cNvSpPr>
            <a:spLocks noGrp="1"/>
          </p:cNvSpPr>
          <p:nvPr>
            <p:ph idx="1"/>
          </p:nvPr>
        </p:nvSpPr>
        <p:spPr/>
        <p:txBody>
          <a:bodyPr/>
          <a:lstStyle/>
          <a:p>
            <a:r>
              <a:rPr lang="nb-NO" dirty="0" err="1"/>
              <a:t>Stadievurdering</a:t>
            </a:r>
            <a:r>
              <a:rPr lang="nb-NO" dirty="0"/>
              <a:t> er primært basert på CT funn</a:t>
            </a:r>
          </a:p>
          <a:p>
            <a:r>
              <a:rPr lang="nb-NO" dirty="0"/>
              <a:t>Ved gastroskopi:</a:t>
            </a:r>
          </a:p>
          <a:p>
            <a:pPr lvl="1"/>
            <a:r>
              <a:rPr lang="nb-NO" dirty="0"/>
              <a:t>Ikke passabel tumor: T3-T4 (EUS unødvendig)</a:t>
            </a:r>
          </a:p>
          <a:p>
            <a:pPr lvl="1"/>
            <a:r>
              <a:rPr lang="nb-NO" dirty="0"/>
              <a:t>Passabel tumor: T1-T2 (EUS kan gi nyttig info)</a:t>
            </a:r>
          </a:p>
          <a:p>
            <a:pPr lvl="1"/>
            <a:r>
              <a:rPr lang="nb-NO" dirty="0"/>
              <a:t>Endoskopisk </a:t>
            </a:r>
            <a:r>
              <a:rPr lang="nb-NO" dirty="0" err="1"/>
              <a:t>reseserbar</a:t>
            </a:r>
            <a:r>
              <a:rPr lang="nb-NO" dirty="0"/>
              <a:t>: T1a, (SM1).</a:t>
            </a:r>
          </a:p>
          <a:p>
            <a:r>
              <a:rPr lang="nb-NO" dirty="0"/>
              <a:t>EUS ved tvil om T-stadium og for lymfeknutediagnostikk med FNA </a:t>
            </a:r>
            <a:r>
              <a:rPr lang="nb-NO" i="1" dirty="0"/>
              <a:t>hvis det har terapeutiske konsekvenser</a:t>
            </a:r>
          </a:p>
        </p:txBody>
      </p:sp>
    </p:spTree>
    <p:extLst>
      <p:ext uri="{BB962C8B-B14F-4D97-AF65-F5344CB8AC3E}">
        <p14:creationId xmlns:p14="http://schemas.microsoft.com/office/powerpoint/2010/main" val="416030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05337942_20131218143014_002.jpg"/>
          <p:cNvPicPr>
            <a:picLocks noChangeAspect="1"/>
          </p:cNvPicPr>
          <p:nvPr/>
        </p:nvPicPr>
        <p:blipFill>
          <a:blip r:embed="rId2"/>
          <a:stretch>
            <a:fillRect/>
          </a:stretch>
        </p:blipFill>
        <p:spPr>
          <a:xfrm>
            <a:off x="1339403" y="167425"/>
            <a:ext cx="8760588" cy="6570441"/>
          </a:xfrm>
          <a:prstGeom prst="rect">
            <a:avLst/>
          </a:prstGeom>
        </p:spPr>
      </p:pic>
      <p:sp>
        <p:nvSpPr>
          <p:cNvPr id="3" name="TextBox 2"/>
          <p:cNvSpPr txBox="1"/>
          <p:nvPr/>
        </p:nvSpPr>
        <p:spPr>
          <a:xfrm>
            <a:off x="6096000" y="4565902"/>
            <a:ext cx="3645854" cy="1200329"/>
          </a:xfrm>
          <a:prstGeom prst="rect">
            <a:avLst/>
          </a:prstGeom>
          <a:noFill/>
        </p:spPr>
        <p:txBody>
          <a:bodyPr wrap="square" rtlCol="0">
            <a:spAutoFit/>
          </a:bodyPr>
          <a:lstStyle/>
          <a:p>
            <a:r>
              <a:rPr lang="en-GB" dirty="0">
                <a:solidFill>
                  <a:srgbClr val="FFFFFF"/>
                </a:solidFill>
              </a:rPr>
              <a:t>Chronic pancreatitis with stranding, dilated pancreatic duct (PD), and a calcified area close to the wall of the PD + several other calcifications. </a:t>
            </a:r>
          </a:p>
        </p:txBody>
      </p:sp>
      <p:sp>
        <p:nvSpPr>
          <p:cNvPr id="4" name="TekstSylinder 3"/>
          <p:cNvSpPr txBox="1"/>
          <p:nvPr/>
        </p:nvSpPr>
        <p:spPr>
          <a:xfrm>
            <a:off x="2146225" y="866616"/>
            <a:ext cx="1866900" cy="707886"/>
          </a:xfrm>
          <a:prstGeom prst="rect">
            <a:avLst/>
          </a:prstGeom>
          <a:noFill/>
        </p:spPr>
        <p:txBody>
          <a:bodyPr wrap="square" rtlCol="0">
            <a:spAutoFit/>
          </a:bodyPr>
          <a:lstStyle/>
          <a:p>
            <a:r>
              <a:rPr lang="nb-NO" sz="2000" dirty="0"/>
              <a:t>EUS linear </a:t>
            </a:r>
            <a:r>
              <a:rPr lang="nb-NO" sz="2000" dirty="0" err="1"/>
              <a:t>probe</a:t>
            </a:r>
            <a:endParaRPr lang="nb-NO" sz="2000" dirty="0"/>
          </a:p>
        </p:txBody>
      </p:sp>
      <p:sp>
        <p:nvSpPr>
          <p:cNvPr id="5" name="Rektangel 4">
            <a:extLst>
              <a:ext uri="{FF2B5EF4-FFF2-40B4-BE49-F238E27FC236}">
                <a16:creationId xmlns:a16="http://schemas.microsoft.com/office/drawing/2014/main" id="{45E54B56-FE98-F04B-BD64-2180CBDD0066}"/>
              </a:ext>
            </a:extLst>
          </p:cNvPr>
          <p:cNvSpPr/>
          <p:nvPr/>
        </p:nvSpPr>
        <p:spPr>
          <a:xfrm>
            <a:off x="4819946" y="989727"/>
            <a:ext cx="2552109" cy="461665"/>
          </a:xfrm>
          <a:prstGeom prst="rect">
            <a:avLst/>
          </a:prstGeom>
        </p:spPr>
        <p:txBody>
          <a:bodyPr wrap="none">
            <a:spAutoFit/>
          </a:bodyPr>
          <a:lstStyle/>
          <a:p>
            <a:r>
              <a:rPr lang="en-GB" sz="2400" dirty="0" err="1"/>
              <a:t>Kronisk</a:t>
            </a:r>
            <a:r>
              <a:rPr lang="en-GB" sz="2400" dirty="0"/>
              <a:t> </a:t>
            </a:r>
            <a:r>
              <a:rPr lang="en-GB" sz="2400" dirty="0" err="1"/>
              <a:t>pankreatitt</a:t>
            </a:r>
            <a:endParaRPr lang="nb-NO" sz="2400" dirty="0"/>
          </a:p>
        </p:txBody>
      </p:sp>
    </p:spTree>
    <p:extLst>
      <p:ext uri="{BB962C8B-B14F-4D97-AF65-F5344CB8AC3E}">
        <p14:creationId xmlns:p14="http://schemas.microsoft.com/office/powerpoint/2010/main" val="346704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05337942_20131218143014.jpg"/>
          <p:cNvPicPr>
            <a:picLocks noChangeAspect="1"/>
          </p:cNvPicPr>
          <p:nvPr/>
        </p:nvPicPr>
        <p:blipFill>
          <a:blip r:embed="rId2"/>
          <a:stretch>
            <a:fillRect/>
          </a:stretch>
        </p:blipFill>
        <p:spPr>
          <a:xfrm>
            <a:off x="1524000" y="0"/>
            <a:ext cx="9144000" cy="6858000"/>
          </a:xfrm>
          <a:prstGeom prst="rect">
            <a:avLst/>
          </a:prstGeom>
        </p:spPr>
      </p:pic>
      <p:sp>
        <p:nvSpPr>
          <p:cNvPr id="3" name="TextBox 2"/>
          <p:cNvSpPr txBox="1"/>
          <p:nvPr/>
        </p:nvSpPr>
        <p:spPr>
          <a:xfrm>
            <a:off x="6570119" y="3393283"/>
            <a:ext cx="2151743" cy="369332"/>
          </a:xfrm>
          <a:prstGeom prst="rect">
            <a:avLst/>
          </a:prstGeom>
          <a:noFill/>
        </p:spPr>
        <p:txBody>
          <a:bodyPr wrap="none" rtlCol="0">
            <a:spAutoFit/>
          </a:bodyPr>
          <a:lstStyle/>
          <a:p>
            <a:r>
              <a:rPr lang="en-GB" dirty="0">
                <a:solidFill>
                  <a:srgbClr val="FFFFFF"/>
                </a:solidFill>
              </a:rPr>
              <a:t>Calcified stone </a:t>
            </a:r>
            <a:r>
              <a:rPr lang="en-GB">
                <a:solidFill>
                  <a:srgbClr val="FFFFFF"/>
                </a:solidFill>
              </a:rPr>
              <a:t>in  PD</a:t>
            </a:r>
            <a:endParaRPr lang="en-GB" dirty="0">
              <a:solidFill>
                <a:srgbClr val="FFFFFF"/>
              </a:solidFill>
            </a:endParaRPr>
          </a:p>
        </p:txBody>
      </p:sp>
      <p:cxnSp>
        <p:nvCxnSpPr>
          <p:cNvPr id="5" name="Straight Arrow Connector 4"/>
          <p:cNvCxnSpPr/>
          <p:nvPr/>
        </p:nvCxnSpPr>
        <p:spPr>
          <a:xfrm rot="10800000">
            <a:off x="3896678" y="3208617"/>
            <a:ext cx="2673440"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kstSylinder 5"/>
          <p:cNvSpPr txBox="1"/>
          <p:nvPr/>
        </p:nvSpPr>
        <p:spPr>
          <a:xfrm>
            <a:off x="2971800" y="120134"/>
            <a:ext cx="1866900" cy="707886"/>
          </a:xfrm>
          <a:prstGeom prst="rect">
            <a:avLst/>
          </a:prstGeom>
          <a:noFill/>
        </p:spPr>
        <p:txBody>
          <a:bodyPr wrap="square" rtlCol="0">
            <a:spAutoFit/>
          </a:bodyPr>
          <a:lstStyle/>
          <a:p>
            <a:r>
              <a:rPr lang="nb-NO" sz="2000" dirty="0"/>
              <a:t>EUS linear </a:t>
            </a:r>
            <a:r>
              <a:rPr lang="nb-NO" sz="2000" dirty="0" err="1"/>
              <a:t>probe</a:t>
            </a:r>
            <a:endParaRPr lang="nb-NO" sz="2000" dirty="0"/>
          </a:p>
        </p:txBody>
      </p:sp>
      <p:cxnSp>
        <p:nvCxnSpPr>
          <p:cNvPr id="9" name="Rett pil 8"/>
          <p:cNvCxnSpPr/>
          <p:nvPr/>
        </p:nvCxnSpPr>
        <p:spPr>
          <a:xfrm flipH="1">
            <a:off x="3719736" y="1916832"/>
            <a:ext cx="144016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flipH="1">
            <a:off x="4943872" y="2132856"/>
            <a:ext cx="216024"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kstSylinder 11"/>
          <p:cNvSpPr txBox="1"/>
          <p:nvPr/>
        </p:nvSpPr>
        <p:spPr>
          <a:xfrm>
            <a:off x="5141581" y="1806354"/>
            <a:ext cx="2855397" cy="369332"/>
          </a:xfrm>
          <a:prstGeom prst="rect">
            <a:avLst/>
          </a:prstGeom>
          <a:noFill/>
        </p:spPr>
        <p:txBody>
          <a:bodyPr wrap="none" rtlCol="0">
            <a:spAutoFit/>
          </a:bodyPr>
          <a:lstStyle/>
          <a:p>
            <a:r>
              <a:rPr lang="nb-NO" dirty="0" err="1"/>
              <a:t>Calcifications</a:t>
            </a:r>
            <a:r>
              <a:rPr lang="nb-NO" dirty="0"/>
              <a:t> in </a:t>
            </a:r>
            <a:r>
              <a:rPr lang="nb-NO" dirty="0" err="1"/>
              <a:t>parenchyma</a:t>
            </a:r>
            <a:endParaRPr lang="nb-NO" dirty="0"/>
          </a:p>
        </p:txBody>
      </p:sp>
      <p:sp>
        <p:nvSpPr>
          <p:cNvPr id="13" name="TekstSylinder 12"/>
          <p:cNvSpPr txBox="1"/>
          <p:nvPr/>
        </p:nvSpPr>
        <p:spPr>
          <a:xfrm>
            <a:off x="2495600" y="4149080"/>
            <a:ext cx="1603068" cy="369332"/>
          </a:xfrm>
          <a:prstGeom prst="rect">
            <a:avLst/>
          </a:prstGeom>
          <a:noFill/>
        </p:spPr>
        <p:txBody>
          <a:bodyPr wrap="none" rtlCol="0">
            <a:spAutoFit/>
          </a:bodyPr>
          <a:lstStyle/>
          <a:p>
            <a:r>
              <a:rPr lang="nb-NO" dirty="0"/>
              <a:t>Fluid </a:t>
            </a:r>
            <a:r>
              <a:rPr lang="nb-NO" dirty="0" err="1"/>
              <a:t>collection</a:t>
            </a:r>
            <a:endParaRPr lang="nb-NO" dirty="0"/>
          </a:p>
        </p:txBody>
      </p:sp>
      <p:cxnSp>
        <p:nvCxnSpPr>
          <p:cNvPr id="15" name="Rett pil 14"/>
          <p:cNvCxnSpPr/>
          <p:nvPr/>
        </p:nvCxnSpPr>
        <p:spPr>
          <a:xfrm flipV="1">
            <a:off x="2639616" y="2924944"/>
            <a:ext cx="72008"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tt pil 16"/>
          <p:cNvCxnSpPr/>
          <p:nvPr/>
        </p:nvCxnSpPr>
        <p:spPr>
          <a:xfrm flipH="1">
            <a:off x="3896678" y="2024844"/>
            <a:ext cx="1155206" cy="828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327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1218001_20131218143219.jpg"/>
          <p:cNvPicPr>
            <a:picLocks noChangeAspect="1"/>
          </p:cNvPicPr>
          <p:nvPr/>
        </p:nvPicPr>
        <p:blipFill>
          <a:blip r:embed="rId2"/>
          <a:stretch>
            <a:fillRect/>
          </a:stretch>
        </p:blipFill>
        <p:spPr>
          <a:xfrm>
            <a:off x="1524000" y="0"/>
            <a:ext cx="9144000" cy="6858000"/>
          </a:xfrm>
          <a:prstGeom prst="rect">
            <a:avLst/>
          </a:prstGeom>
        </p:spPr>
      </p:pic>
      <p:sp>
        <p:nvSpPr>
          <p:cNvPr id="5" name="TextBox 4"/>
          <p:cNvSpPr txBox="1"/>
          <p:nvPr/>
        </p:nvSpPr>
        <p:spPr>
          <a:xfrm>
            <a:off x="6422810" y="4329129"/>
            <a:ext cx="3706326" cy="646331"/>
          </a:xfrm>
          <a:prstGeom prst="rect">
            <a:avLst/>
          </a:prstGeom>
          <a:noFill/>
        </p:spPr>
        <p:txBody>
          <a:bodyPr wrap="square" rtlCol="0">
            <a:spAutoFit/>
          </a:bodyPr>
          <a:lstStyle/>
          <a:p>
            <a:r>
              <a:rPr lang="en-GB" dirty="0" err="1">
                <a:solidFill>
                  <a:schemeClr val="bg1"/>
                </a:solidFill>
              </a:rPr>
              <a:t>Kronisk</a:t>
            </a:r>
            <a:r>
              <a:rPr lang="en-GB" dirty="0">
                <a:solidFill>
                  <a:schemeClr val="bg1"/>
                </a:solidFill>
              </a:rPr>
              <a:t> </a:t>
            </a:r>
            <a:r>
              <a:rPr lang="en-GB" dirty="0" err="1">
                <a:solidFill>
                  <a:schemeClr val="bg1"/>
                </a:solidFill>
              </a:rPr>
              <a:t>pankreatitt</a:t>
            </a:r>
            <a:r>
              <a:rPr lang="en-GB" dirty="0">
                <a:solidFill>
                  <a:schemeClr val="bg1"/>
                </a:solidFill>
              </a:rPr>
              <a:t>, </a:t>
            </a:r>
            <a:r>
              <a:rPr lang="en-GB" dirty="0" err="1">
                <a:solidFill>
                  <a:schemeClr val="bg1"/>
                </a:solidFill>
              </a:rPr>
              <a:t>Tversnittsbilde</a:t>
            </a:r>
            <a:r>
              <a:rPr lang="en-GB" dirty="0">
                <a:solidFill>
                  <a:schemeClr val="bg1"/>
                </a:solidFill>
              </a:rPr>
              <a:t> </a:t>
            </a:r>
          </a:p>
          <a:p>
            <a:r>
              <a:rPr lang="en-GB" dirty="0" err="1">
                <a:solidFill>
                  <a:schemeClr val="bg1"/>
                </a:solidFill>
              </a:rPr>
              <a:t>av</a:t>
            </a:r>
            <a:r>
              <a:rPr lang="en-GB" dirty="0">
                <a:solidFill>
                  <a:schemeClr val="bg1"/>
                </a:solidFill>
              </a:rPr>
              <a:t> corpus </a:t>
            </a:r>
            <a:r>
              <a:rPr lang="en-GB" dirty="0" err="1">
                <a:solidFill>
                  <a:schemeClr val="bg1"/>
                </a:solidFill>
              </a:rPr>
              <a:t>pancreais</a:t>
            </a:r>
            <a:endParaRPr lang="en-GB" dirty="0">
              <a:solidFill>
                <a:schemeClr val="bg1"/>
              </a:solidFill>
            </a:endParaRPr>
          </a:p>
        </p:txBody>
      </p:sp>
      <p:sp>
        <p:nvSpPr>
          <p:cNvPr id="2" name="TekstSylinder 1"/>
          <p:cNvSpPr txBox="1"/>
          <p:nvPr/>
        </p:nvSpPr>
        <p:spPr>
          <a:xfrm>
            <a:off x="2971800" y="120134"/>
            <a:ext cx="1866900" cy="707886"/>
          </a:xfrm>
          <a:prstGeom prst="rect">
            <a:avLst/>
          </a:prstGeom>
          <a:noFill/>
        </p:spPr>
        <p:txBody>
          <a:bodyPr wrap="square" rtlCol="0">
            <a:spAutoFit/>
          </a:bodyPr>
          <a:lstStyle/>
          <a:p>
            <a:r>
              <a:rPr lang="nb-NO" sz="2000" dirty="0"/>
              <a:t>EUS linear </a:t>
            </a:r>
            <a:r>
              <a:rPr lang="nb-NO" sz="2000" dirty="0" err="1"/>
              <a:t>probe</a:t>
            </a:r>
            <a:endParaRPr lang="nb-NO" sz="2000" dirty="0"/>
          </a:p>
        </p:txBody>
      </p:sp>
    </p:spTree>
    <p:extLst>
      <p:ext uri="{BB962C8B-B14F-4D97-AF65-F5344CB8AC3E}">
        <p14:creationId xmlns:p14="http://schemas.microsoft.com/office/powerpoint/2010/main" val="3341324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nb-NO" sz="3200" dirty="0" err="1"/>
              <a:t>Rosemont</a:t>
            </a:r>
            <a:r>
              <a:rPr lang="nb-NO" sz="3200" dirty="0"/>
              <a:t> score: a </a:t>
            </a:r>
            <a:r>
              <a:rPr lang="nb-NO" sz="3200" dirty="0" err="1"/>
              <a:t>weighted</a:t>
            </a:r>
            <a:r>
              <a:rPr lang="nb-NO" sz="3200" dirty="0"/>
              <a:t> score for </a:t>
            </a:r>
            <a:r>
              <a:rPr lang="nb-NO" sz="3200" dirty="0" err="1"/>
              <a:t>Chronic</a:t>
            </a:r>
            <a:r>
              <a:rPr lang="nb-NO" sz="3200" dirty="0"/>
              <a:t> </a:t>
            </a:r>
            <a:r>
              <a:rPr lang="nb-NO" sz="3200" dirty="0" err="1"/>
              <a:t>pancreatitis</a:t>
            </a:r>
            <a:r>
              <a:rPr lang="nb-NO" sz="3200" dirty="0"/>
              <a:t> by </a:t>
            </a:r>
            <a:r>
              <a:rPr lang="nb-NO" sz="3200" dirty="0" err="1"/>
              <a:t>endoscopic</a:t>
            </a:r>
            <a:r>
              <a:rPr lang="nb-NO" sz="3200" dirty="0"/>
              <a:t> US </a:t>
            </a:r>
            <a:endParaRPr lang="en-GB" sz="3200" dirty="0"/>
          </a:p>
        </p:txBody>
      </p:sp>
      <p:sp>
        <p:nvSpPr>
          <p:cNvPr id="4" name="Text Placeholder 3"/>
          <p:cNvSpPr>
            <a:spLocks noGrp="1"/>
          </p:cNvSpPr>
          <p:nvPr>
            <p:ph type="body" idx="1"/>
          </p:nvPr>
        </p:nvSpPr>
        <p:spPr>
          <a:xfrm>
            <a:off x="1981200" y="1366911"/>
            <a:ext cx="4040188" cy="466581"/>
          </a:xfrm>
        </p:spPr>
        <p:txBody>
          <a:bodyPr>
            <a:normAutofit/>
          </a:bodyPr>
          <a:lstStyle/>
          <a:p>
            <a:pPr>
              <a:defRPr/>
            </a:pPr>
            <a:r>
              <a:rPr lang="en-GB" sz="2000" dirty="0"/>
              <a:t>Parenchymal findings</a:t>
            </a:r>
          </a:p>
        </p:txBody>
      </p:sp>
      <p:sp>
        <p:nvSpPr>
          <p:cNvPr id="5" name="Content Placeholder 4"/>
          <p:cNvSpPr>
            <a:spLocks noGrp="1"/>
          </p:cNvSpPr>
          <p:nvPr>
            <p:ph sz="half" idx="2"/>
          </p:nvPr>
        </p:nvSpPr>
        <p:spPr>
          <a:xfrm>
            <a:off x="1981200" y="1828800"/>
            <a:ext cx="4040188" cy="3951288"/>
          </a:xfrm>
        </p:spPr>
        <p:txBody>
          <a:bodyPr>
            <a:normAutofit lnSpcReduction="10000"/>
          </a:bodyPr>
          <a:lstStyle/>
          <a:p>
            <a:pPr marL="457200" indent="-457200">
              <a:buFont typeface="+mj-lt"/>
              <a:buAutoNum type="arabicPeriod"/>
            </a:pPr>
            <a:r>
              <a:rPr lang="en-GB" altLang="nb-NO" sz="2000" dirty="0">
                <a:solidFill>
                  <a:srgbClr val="FFFF00"/>
                </a:solidFill>
                <a:ea typeface="ＭＳ Ｐゴシック" charset="-128"/>
              </a:rPr>
              <a:t>Hyperechoic foci with shadowing  (Major A)</a:t>
            </a:r>
          </a:p>
          <a:p>
            <a:pPr marL="457200" indent="-457200">
              <a:buFont typeface="+mj-lt"/>
              <a:buAutoNum type="arabicPeriod"/>
            </a:pPr>
            <a:r>
              <a:rPr lang="en-GB" altLang="nb-NO" sz="2000" dirty="0" err="1">
                <a:solidFill>
                  <a:srgbClr val="FFFF00"/>
                </a:solidFill>
                <a:ea typeface="ＭＳ Ｐゴシック" charset="-128"/>
              </a:rPr>
              <a:t>Lobulation</a:t>
            </a:r>
            <a:r>
              <a:rPr lang="en-GB" altLang="nb-NO" sz="2000" dirty="0">
                <a:solidFill>
                  <a:srgbClr val="FFFF00"/>
                </a:solidFill>
                <a:ea typeface="ＭＳ Ｐゴシック" charset="-128"/>
              </a:rPr>
              <a:t> </a:t>
            </a:r>
          </a:p>
          <a:p>
            <a:pPr marL="857250" lvl="1" indent="-457200">
              <a:buFont typeface="+mj-lt"/>
              <a:buAutoNum type="alphaLcParenR"/>
            </a:pPr>
            <a:r>
              <a:rPr lang="en-GB" altLang="nb-NO" sz="2000" dirty="0">
                <a:solidFill>
                  <a:srgbClr val="FFFF00"/>
                </a:solidFill>
                <a:ea typeface="ＭＳ Ｐゴシック" charset="-128"/>
              </a:rPr>
              <a:t>with “honeycombing” (Major B)</a:t>
            </a:r>
          </a:p>
          <a:p>
            <a:pPr marL="857250" lvl="1" indent="-457200">
              <a:buFont typeface="+mj-lt"/>
              <a:buAutoNum type="alphaLcParenR"/>
            </a:pPr>
            <a:r>
              <a:rPr lang="en-GB" altLang="nb-NO" sz="2000" dirty="0" err="1">
                <a:ea typeface="ＭＳ Ｐゴシック" charset="-128"/>
              </a:rPr>
              <a:t>Lobulation</a:t>
            </a:r>
            <a:r>
              <a:rPr lang="en-GB" altLang="nb-NO" sz="2000" dirty="0">
                <a:ea typeface="ＭＳ Ｐゴシック" charset="-128"/>
              </a:rPr>
              <a:t> without honeycombing (minor)</a:t>
            </a:r>
          </a:p>
          <a:p>
            <a:pPr marL="457200" indent="-457200">
              <a:buFont typeface="+mj-lt"/>
              <a:buAutoNum type="arabicPeriod"/>
            </a:pPr>
            <a:r>
              <a:rPr lang="en-GB" altLang="nb-NO" sz="2000" dirty="0">
                <a:ea typeface="ＭＳ Ｐゴシック" charset="-128"/>
              </a:rPr>
              <a:t>Hyperechoic foci without shadow (minor)</a:t>
            </a:r>
          </a:p>
          <a:p>
            <a:pPr marL="457200" indent="-457200">
              <a:buFont typeface="+mj-lt"/>
              <a:buAutoNum type="arabicPeriod"/>
            </a:pPr>
            <a:r>
              <a:rPr lang="en-GB" altLang="nb-NO" sz="2000" dirty="0">
                <a:ea typeface="ＭＳ Ｐゴシック" charset="-128"/>
              </a:rPr>
              <a:t>Cysts (minor)</a:t>
            </a:r>
          </a:p>
          <a:p>
            <a:pPr marL="457200" indent="-457200">
              <a:buFont typeface="+mj-lt"/>
              <a:buAutoNum type="arabicPeriod"/>
            </a:pPr>
            <a:r>
              <a:rPr lang="en-GB" altLang="nb-NO" sz="2000" dirty="0">
                <a:ea typeface="ＭＳ Ｐゴシック" charset="-128"/>
              </a:rPr>
              <a:t>Stranding (minor)</a:t>
            </a:r>
          </a:p>
          <a:p>
            <a:pPr marL="457200" indent="-457200">
              <a:buFont typeface="+mj-lt"/>
              <a:buAutoNum type="arabicPeriod"/>
            </a:pPr>
            <a:endParaRPr lang="en-GB" altLang="nb-NO" sz="2000" dirty="0">
              <a:ea typeface="ＭＳ Ｐゴシック" charset="-128"/>
            </a:endParaRPr>
          </a:p>
          <a:p>
            <a:endParaRPr lang="en-GB" altLang="nb-NO" sz="2000" dirty="0">
              <a:ea typeface="ＭＳ Ｐゴシック" charset="-128"/>
            </a:endParaRPr>
          </a:p>
          <a:p>
            <a:endParaRPr lang="en-GB" altLang="nb-NO" sz="2000" dirty="0">
              <a:ea typeface="ＭＳ Ｐゴシック" charset="-128"/>
            </a:endParaRPr>
          </a:p>
        </p:txBody>
      </p:sp>
      <p:sp>
        <p:nvSpPr>
          <p:cNvPr id="6" name="Text Placeholder 5"/>
          <p:cNvSpPr>
            <a:spLocks noGrp="1"/>
          </p:cNvSpPr>
          <p:nvPr>
            <p:ph type="body" sz="quarter" idx="3"/>
          </p:nvPr>
        </p:nvSpPr>
        <p:spPr>
          <a:xfrm>
            <a:off x="6172201" y="1435967"/>
            <a:ext cx="4041775" cy="415853"/>
          </a:xfrm>
        </p:spPr>
        <p:txBody>
          <a:bodyPr>
            <a:normAutofit/>
          </a:bodyPr>
          <a:lstStyle/>
          <a:p>
            <a:pPr>
              <a:defRPr/>
            </a:pPr>
            <a:r>
              <a:rPr lang="en-GB" sz="2000" dirty="0"/>
              <a:t>Pancreatic duct</a:t>
            </a:r>
          </a:p>
        </p:txBody>
      </p:sp>
      <p:sp>
        <p:nvSpPr>
          <p:cNvPr id="7" name="Content Placeholder 6"/>
          <p:cNvSpPr>
            <a:spLocks noGrp="1"/>
          </p:cNvSpPr>
          <p:nvPr>
            <p:ph sz="quarter" idx="4"/>
          </p:nvPr>
        </p:nvSpPr>
        <p:spPr>
          <a:xfrm>
            <a:off x="6172201" y="1828800"/>
            <a:ext cx="4041775" cy="3951288"/>
          </a:xfrm>
        </p:spPr>
        <p:txBody>
          <a:bodyPr>
            <a:normAutofit lnSpcReduction="10000"/>
          </a:bodyPr>
          <a:lstStyle/>
          <a:p>
            <a:pPr marL="457200" indent="-457200">
              <a:buFont typeface="+mj-lt"/>
              <a:buAutoNum type="arabicPeriod"/>
            </a:pPr>
            <a:r>
              <a:rPr lang="en-GB" altLang="nb-NO" sz="2000" dirty="0">
                <a:solidFill>
                  <a:srgbClr val="FFFF00"/>
                </a:solidFill>
                <a:ea typeface="ＭＳ Ｐゴシック" charset="-128"/>
              </a:rPr>
              <a:t>Calcifications in the  PD with shadow (Major A)</a:t>
            </a:r>
          </a:p>
          <a:p>
            <a:pPr marL="457200" indent="-457200">
              <a:buFont typeface="+mj-lt"/>
              <a:buAutoNum type="arabicPeriod"/>
            </a:pPr>
            <a:r>
              <a:rPr lang="en-GB" altLang="nb-NO" sz="2000" dirty="0">
                <a:ea typeface="ＭＳ Ｐゴシック" charset="-128"/>
              </a:rPr>
              <a:t>Irregular MPD contour (minor)</a:t>
            </a:r>
          </a:p>
          <a:p>
            <a:pPr marL="457200" indent="-457200">
              <a:buFont typeface="+mj-lt"/>
              <a:buAutoNum type="arabicPeriod"/>
            </a:pPr>
            <a:r>
              <a:rPr lang="en-GB" altLang="nb-NO" sz="2000" dirty="0">
                <a:ea typeface="ＭＳ Ｐゴシック" charset="-128"/>
              </a:rPr>
              <a:t>Dilated side branches &gt; 1 mm (&gt;3) (minor)</a:t>
            </a:r>
          </a:p>
          <a:p>
            <a:pPr marL="457200" indent="-457200">
              <a:buFont typeface="+mj-lt"/>
              <a:buAutoNum type="arabicPeriod"/>
            </a:pPr>
            <a:r>
              <a:rPr lang="en-GB" altLang="nb-NO" sz="2000" dirty="0">
                <a:ea typeface="ＭＳ Ｐゴシック" charset="-128"/>
              </a:rPr>
              <a:t>Dilated PD &gt;3.5mm in body, &gt;1.5 mm in tail (minor)</a:t>
            </a:r>
          </a:p>
          <a:p>
            <a:pPr marL="457200" indent="-457200">
              <a:buFont typeface="+mj-lt"/>
              <a:buAutoNum type="arabicPeriod"/>
            </a:pPr>
            <a:r>
              <a:rPr lang="en-GB" altLang="nb-NO" sz="2000" dirty="0">
                <a:ea typeface="ＭＳ Ｐゴシック" charset="-128"/>
              </a:rPr>
              <a:t>Hyperechoic MPD contour &gt;50% of body/tail (minor)</a:t>
            </a:r>
          </a:p>
        </p:txBody>
      </p:sp>
      <p:sp>
        <p:nvSpPr>
          <p:cNvPr id="46088" name="TextBox 7"/>
          <p:cNvSpPr txBox="1">
            <a:spLocks noChangeArrowheads="1"/>
          </p:cNvSpPr>
          <p:nvPr/>
        </p:nvSpPr>
        <p:spPr bwMode="auto">
          <a:xfrm>
            <a:off x="1677988" y="6161810"/>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nb-NO" sz="1400" u="sng" dirty="0"/>
              <a:t>Catalano et al. </a:t>
            </a:r>
            <a:r>
              <a:rPr lang="en-US" altLang="nb-NO" sz="1400" u="sng" dirty="0" err="1"/>
              <a:t>Gastrointest</a:t>
            </a:r>
            <a:r>
              <a:rPr lang="en-US" altLang="nb-NO" sz="1400" u="sng" dirty="0"/>
              <a:t> </a:t>
            </a:r>
            <a:r>
              <a:rPr lang="en-US" altLang="nb-NO" sz="1400" u="sng" dirty="0" err="1"/>
              <a:t>Endosc</a:t>
            </a:r>
            <a:r>
              <a:rPr lang="en-US" altLang="nb-NO" sz="1400" u="sng" dirty="0"/>
              <a:t>. 2009 Jun;69(7):1251-61. </a:t>
            </a:r>
            <a:r>
              <a:rPr lang="en-US" altLang="nb-NO" sz="1400" u="sng" dirty="0" err="1"/>
              <a:t>Epub</a:t>
            </a:r>
            <a:r>
              <a:rPr lang="en-US" altLang="nb-NO" sz="1400" u="sng" dirty="0"/>
              <a:t> 2009 Feb 24.EUS-based criteria for the diagnosis of chronic pancreatitis: the Rosemont classification. </a:t>
            </a:r>
            <a:endParaRPr lang="en-GB" altLang="nb-NO" sz="1400" dirty="0"/>
          </a:p>
        </p:txBody>
      </p:sp>
    </p:spTree>
    <p:extLst>
      <p:ext uri="{BB962C8B-B14F-4D97-AF65-F5344CB8AC3E}">
        <p14:creationId xmlns:p14="http://schemas.microsoft.com/office/powerpoint/2010/main" val="206305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dirty="0"/>
              <a:t>Endoskopisk Ultralydveiledet </a:t>
            </a:r>
            <a:r>
              <a:rPr lang="nb-NO" dirty="0" err="1"/>
              <a:t>Finnålsasbiopsi</a:t>
            </a:r>
            <a:endParaRPr lang="nb-NO" dirty="0"/>
          </a:p>
        </p:txBody>
      </p:sp>
      <p:sp>
        <p:nvSpPr>
          <p:cNvPr id="6" name="Plassholder for innhold 5"/>
          <p:cNvSpPr>
            <a:spLocks noGrp="1"/>
          </p:cNvSpPr>
          <p:nvPr>
            <p:ph sz="half" idx="1"/>
          </p:nvPr>
        </p:nvSpPr>
        <p:spPr>
          <a:xfrm>
            <a:off x="838200" y="1976717"/>
            <a:ext cx="4713817" cy="4200245"/>
          </a:xfrm>
        </p:spPr>
        <p:txBody>
          <a:bodyPr>
            <a:normAutofit/>
          </a:bodyPr>
          <a:lstStyle/>
          <a:p>
            <a:r>
              <a:rPr lang="nb-NO" sz="2000" dirty="0"/>
              <a:t>EUS kan brukes til å  veilede vevsprøvetaking</a:t>
            </a:r>
          </a:p>
          <a:p>
            <a:r>
              <a:rPr lang="nb-NO" sz="2000" dirty="0"/>
              <a:t>Nålen føres gjennom arbeidskanalen  og inn i UL feltet</a:t>
            </a:r>
          </a:p>
          <a:p>
            <a:r>
              <a:rPr lang="nb-NO" sz="2000" dirty="0"/>
              <a:t>Cytologi eller biopsinåler 22-19G</a:t>
            </a:r>
          </a:p>
          <a:p>
            <a:r>
              <a:rPr lang="nb-NO" sz="2000" dirty="0"/>
              <a:t>Svulster/lymfeknuter/ cyster</a:t>
            </a:r>
          </a:p>
          <a:p>
            <a:r>
              <a:rPr lang="nb-NO" sz="2000" dirty="0"/>
              <a:t>Disse prosedyrene er utføres som ledd i  «pakkeforløp» flere ganger  i uken</a:t>
            </a:r>
          </a:p>
        </p:txBody>
      </p:sp>
      <p:sp>
        <p:nvSpPr>
          <p:cNvPr id="7" name="Plassholder for innhold 6"/>
          <p:cNvSpPr>
            <a:spLocks noGrp="1"/>
          </p:cNvSpPr>
          <p:nvPr>
            <p:ph sz="half" idx="2"/>
          </p:nvPr>
        </p:nvSpPr>
        <p:spPr/>
        <p:txBody>
          <a:bodyPr/>
          <a:lstStyle/>
          <a:p>
            <a:endParaRPr lang="nb-NO"/>
          </a:p>
        </p:txBody>
      </p:sp>
      <p:pic>
        <p:nvPicPr>
          <p:cNvPr id="8" name="Picture 6">
            <a:extLst>
              <a:ext uri="{FF2B5EF4-FFF2-40B4-BE49-F238E27FC236}">
                <a16:creationId xmlns:a16="http://schemas.microsoft.com/office/drawing/2014/main" id="{FD2AAEF1-570B-7D42-A683-98AED6D38952}"/>
              </a:ext>
            </a:extLst>
          </p:cNvPr>
          <p:cNvPicPr>
            <a:picLocks noChangeAspect="1"/>
          </p:cNvPicPr>
          <p:nvPr/>
        </p:nvPicPr>
        <p:blipFill>
          <a:blip r:embed="rId2"/>
          <a:stretch>
            <a:fillRect/>
          </a:stretch>
        </p:blipFill>
        <p:spPr>
          <a:xfrm>
            <a:off x="10388635" y="291523"/>
            <a:ext cx="1350799" cy="1399165"/>
          </a:xfrm>
          <a:prstGeom prst="rect">
            <a:avLst/>
          </a:prstGeom>
        </p:spPr>
      </p:pic>
      <p:pic>
        <p:nvPicPr>
          <p:cNvPr id="9" name="Picture 11" descr="EUS-FNA av subcarinal Lymfeknute&#10;">
            <a:extLst>
              <a:ext uri="{FF2B5EF4-FFF2-40B4-BE49-F238E27FC236}">
                <a16:creationId xmlns:a16="http://schemas.microsoft.com/office/drawing/2014/main" id="{C2CEDA12-BEF7-F648-AF47-3B1F082F7C44}"/>
              </a:ext>
            </a:extLst>
          </p:cNvPr>
          <p:cNvPicPr>
            <a:picLocks noChangeAspect="1" noChangeArrowheads="1"/>
          </p:cNvPicPr>
          <p:nvPr/>
        </p:nvPicPr>
        <p:blipFill rotWithShape="1">
          <a:blip r:embed="rId3"/>
          <a:srcRect l="7610" t="11522" r="4696" b="13225"/>
          <a:stretch/>
        </p:blipFill>
        <p:spPr bwMode="auto">
          <a:xfrm>
            <a:off x="5695451" y="2056092"/>
            <a:ext cx="6043984" cy="3889889"/>
          </a:xfrm>
          <a:prstGeom prst="rect">
            <a:avLst/>
          </a:prstGeom>
          <a:noFill/>
          <a:ln w="9525">
            <a:noFill/>
            <a:miter lim="800000"/>
            <a:headEnd/>
            <a:tailEnd/>
          </a:ln>
        </p:spPr>
      </p:pic>
    </p:spTree>
    <p:extLst>
      <p:ext uri="{BB962C8B-B14F-4D97-AF65-F5344CB8AC3E}">
        <p14:creationId xmlns:p14="http://schemas.microsoft.com/office/powerpoint/2010/main" val="10300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Text Box 2"/>
          <p:cNvSpPr txBox="1">
            <a:spLocks noChangeArrowheads="1"/>
          </p:cNvSpPr>
          <p:nvPr/>
        </p:nvSpPr>
        <p:spPr bwMode="auto">
          <a:xfrm>
            <a:off x="1366291" y="910192"/>
            <a:ext cx="8773556" cy="739754"/>
          </a:xfrm>
          <a:prstGeom prst="rect">
            <a:avLst/>
          </a:prstGeom>
          <a:noFill/>
          <a:ln w="50800">
            <a:noFill/>
            <a:miter lim="800000"/>
            <a:headEnd type="none" w="sm" len="sm"/>
            <a:tailEnd type="none" w="sm" len="sm"/>
          </a:ln>
          <a:effectLst/>
        </p:spPr>
        <p:txBody>
          <a:bodyPr wrap="none">
            <a:prstTxWarp prst="textNoShape">
              <a:avLst/>
            </a:prstTxWarp>
            <a:spAutoFit/>
          </a:bodyPr>
          <a:lstStyle/>
          <a:p>
            <a:pPr>
              <a:lnSpc>
                <a:spcPct val="150000"/>
              </a:lnSpc>
              <a:defRPr/>
            </a:pPr>
            <a:r>
              <a:rPr lang="nb-NO" sz="3200" dirty="0">
                <a:effectLst>
                  <a:outerShdw blurRad="38100" dist="38100" dir="2700000" algn="tl">
                    <a:srgbClr val="000000"/>
                  </a:outerShdw>
                </a:effectLst>
                <a:latin typeface="Arial" pitchFamily="28" charset="0"/>
              </a:rPr>
              <a:t>Praksis for EUS veiledet </a:t>
            </a:r>
            <a:r>
              <a:rPr lang="nb-NO" sz="3200" dirty="0" err="1">
                <a:effectLst>
                  <a:outerShdw blurRad="38100" dist="38100" dir="2700000" algn="tl">
                    <a:srgbClr val="000000"/>
                  </a:outerShdw>
                </a:effectLst>
                <a:latin typeface="Arial" pitchFamily="28" charset="0"/>
              </a:rPr>
              <a:t>finnålaspirasjon</a:t>
            </a:r>
            <a:r>
              <a:rPr lang="nb-NO" sz="3200" dirty="0">
                <a:effectLst>
                  <a:outerShdw blurRad="38100" dist="38100" dir="2700000" algn="tl">
                    <a:srgbClr val="000000"/>
                  </a:outerShdw>
                </a:effectLst>
                <a:latin typeface="Arial" pitchFamily="28" charset="0"/>
              </a:rPr>
              <a:t> (FNA)</a:t>
            </a:r>
          </a:p>
        </p:txBody>
      </p:sp>
      <p:sp>
        <p:nvSpPr>
          <p:cNvPr id="829443" name="Text Box 3"/>
          <p:cNvSpPr txBox="1">
            <a:spLocks noChangeArrowheads="1"/>
          </p:cNvSpPr>
          <p:nvPr/>
        </p:nvSpPr>
        <p:spPr bwMode="auto">
          <a:xfrm>
            <a:off x="1366291" y="1805720"/>
            <a:ext cx="3915833" cy="3780522"/>
          </a:xfrm>
          <a:prstGeom prst="rect">
            <a:avLst/>
          </a:prstGeom>
          <a:noFill/>
          <a:ln w="50800">
            <a:noFill/>
            <a:miter lim="800000"/>
            <a:headEnd type="none" w="sm" len="sm"/>
            <a:tailEnd type="none" w="sm" len="sm"/>
          </a:ln>
          <a:effectLst/>
        </p:spPr>
        <p:txBody>
          <a:bodyPr wrap="square">
            <a:prstTxWarp prst="textNoShape">
              <a:avLst/>
            </a:prstTxWarp>
            <a:spAutoFit/>
          </a:bodyPr>
          <a:lstStyle/>
          <a:p>
            <a:pPr>
              <a:lnSpc>
                <a:spcPct val="150000"/>
              </a:lnSpc>
            </a:pPr>
            <a:r>
              <a:rPr lang="nb-NO" dirty="0">
                <a:solidFill>
                  <a:schemeClr val="tx2"/>
                </a:solidFill>
                <a:latin typeface="Arial" pitchFamily="33" charset="-52"/>
              </a:rPr>
              <a:t>Pasientforberedelse </a:t>
            </a:r>
          </a:p>
          <a:p>
            <a:pPr>
              <a:lnSpc>
                <a:spcPct val="150000"/>
              </a:lnSpc>
            </a:pPr>
            <a:r>
              <a:rPr lang="nb-NO" dirty="0">
                <a:solidFill>
                  <a:schemeClr val="tx2"/>
                </a:solidFill>
                <a:latin typeface="Arial" pitchFamily="33" charset="-52"/>
              </a:rPr>
              <a:t>Egner lesjonen seg for punksjon?</a:t>
            </a:r>
          </a:p>
          <a:p>
            <a:pPr>
              <a:lnSpc>
                <a:spcPct val="150000"/>
              </a:lnSpc>
            </a:pPr>
            <a:r>
              <a:rPr lang="nb-NO" dirty="0">
                <a:solidFill>
                  <a:schemeClr val="tx2"/>
                </a:solidFill>
                <a:latin typeface="Arial" pitchFamily="33" charset="-52"/>
              </a:rPr>
              <a:t>Valg av nål</a:t>
            </a:r>
          </a:p>
          <a:p>
            <a:pPr>
              <a:lnSpc>
                <a:spcPct val="150000"/>
              </a:lnSpc>
            </a:pPr>
            <a:r>
              <a:rPr lang="nb-NO" dirty="0">
                <a:solidFill>
                  <a:schemeClr val="tx2"/>
                </a:solidFill>
                <a:latin typeface="Arial" pitchFamily="33" charset="-52"/>
              </a:rPr>
              <a:t>Antall innstikk</a:t>
            </a:r>
          </a:p>
          <a:p>
            <a:pPr>
              <a:lnSpc>
                <a:spcPct val="150000"/>
              </a:lnSpc>
            </a:pPr>
            <a:r>
              <a:rPr lang="nb-NO" dirty="0">
                <a:solidFill>
                  <a:schemeClr val="tx2"/>
                </a:solidFill>
                <a:latin typeface="Arial" pitchFamily="33" charset="-52"/>
              </a:rPr>
              <a:t>Kontroll av materiale 	(representativt?)</a:t>
            </a:r>
          </a:p>
          <a:p>
            <a:pPr>
              <a:lnSpc>
                <a:spcPct val="150000"/>
              </a:lnSpc>
            </a:pPr>
            <a:r>
              <a:rPr lang="nb-NO" dirty="0" err="1">
                <a:solidFill>
                  <a:schemeClr val="tx2"/>
                </a:solidFill>
                <a:latin typeface="Arial" pitchFamily="33" charset="-52"/>
              </a:rPr>
              <a:t>Fixering</a:t>
            </a:r>
            <a:r>
              <a:rPr lang="nb-NO" dirty="0">
                <a:solidFill>
                  <a:schemeClr val="tx2"/>
                </a:solidFill>
                <a:latin typeface="Arial" pitchFamily="33" charset="-52"/>
              </a:rPr>
              <a:t> / farging /biokjemi /	dyrking</a:t>
            </a:r>
          </a:p>
          <a:p>
            <a:pPr>
              <a:lnSpc>
                <a:spcPct val="150000"/>
              </a:lnSpc>
            </a:pPr>
            <a:r>
              <a:rPr lang="nb-NO" dirty="0">
                <a:solidFill>
                  <a:schemeClr val="tx2"/>
                </a:solidFill>
                <a:latin typeface="Arial" pitchFamily="33" charset="-52"/>
              </a:rPr>
              <a:t>Pasient observasjon</a:t>
            </a:r>
          </a:p>
        </p:txBody>
      </p:sp>
      <p:pic>
        <p:nvPicPr>
          <p:cNvPr id="31748" name="Picture 6" descr="esc_eusn">
            <a:hlinkClick r:id="rId3" tooltip="Echotip&amp;#174; Endoscopic Ultrasound Needles"/>
          </p:cNvPr>
          <p:cNvPicPr>
            <a:picLocks noChangeAspect="1" noChangeArrowheads="1"/>
          </p:cNvPicPr>
          <p:nvPr/>
        </p:nvPicPr>
        <p:blipFill>
          <a:blip r:embed="rId4"/>
          <a:srcRect/>
          <a:stretch>
            <a:fillRect/>
          </a:stretch>
        </p:blipFill>
        <p:spPr bwMode="auto">
          <a:xfrm>
            <a:off x="8170579" y="1805720"/>
            <a:ext cx="2164374" cy="1623281"/>
          </a:xfrm>
          <a:prstGeom prst="rect">
            <a:avLst/>
          </a:prstGeom>
          <a:noFill/>
          <a:ln w="9525">
            <a:noFill/>
            <a:miter lim="800000"/>
            <a:headEnd/>
            <a:tailEnd/>
          </a:ln>
        </p:spPr>
      </p:pic>
      <p:pic>
        <p:nvPicPr>
          <p:cNvPr id="2" name="Bilde 1"/>
          <p:cNvPicPr>
            <a:picLocks noChangeAspect="1"/>
          </p:cNvPicPr>
          <p:nvPr/>
        </p:nvPicPr>
        <p:blipFill>
          <a:blip r:embed="rId5"/>
          <a:stretch>
            <a:fillRect/>
          </a:stretch>
        </p:blipFill>
        <p:spPr>
          <a:xfrm>
            <a:off x="5447674" y="2924945"/>
            <a:ext cx="2502812" cy="1877109"/>
          </a:xfrm>
          <a:prstGeom prst="rect">
            <a:avLst/>
          </a:prstGeom>
        </p:spPr>
      </p:pic>
      <p:sp>
        <p:nvSpPr>
          <p:cNvPr id="3" name="TekstSylinder 2"/>
          <p:cNvSpPr txBox="1"/>
          <p:nvPr/>
        </p:nvSpPr>
        <p:spPr>
          <a:xfrm>
            <a:off x="1835835" y="5565338"/>
            <a:ext cx="5461779" cy="98488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For alle </a:t>
            </a:r>
            <a:r>
              <a:rPr lang="en-GB" sz="2000" dirty="0" err="1">
                <a:latin typeface="Arial" panose="020B0604020202020204" pitchFamily="34" charset="0"/>
                <a:cs typeface="Arial" panose="020B0604020202020204" pitchFamily="34" charset="0"/>
              </a:rPr>
              <a:t>indikasjoner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Resultatet</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av</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vevsdiagnose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må</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påvirke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behandlingsvalg</a:t>
            </a:r>
            <a:endParaRPr lang="en-GB" sz="2000" dirty="0">
              <a:latin typeface="Arial" panose="020B0604020202020204" pitchFamily="34" charset="0"/>
              <a:cs typeface="Arial" panose="020B0604020202020204" pitchFamily="34" charset="0"/>
            </a:endParaRPr>
          </a:p>
          <a:p>
            <a:endParaRPr lang="nb-NO" dirty="0"/>
          </a:p>
        </p:txBody>
      </p:sp>
      <p:pic>
        <p:nvPicPr>
          <p:cNvPr id="4" name="Bilde 3">
            <a:extLst>
              <a:ext uri="{FF2B5EF4-FFF2-40B4-BE49-F238E27FC236}">
                <a16:creationId xmlns:a16="http://schemas.microsoft.com/office/drawing/2014/main" id="{54107971-4326-6C42-8AD4-50671A1ED386}"/>
              </a:ext>
            </a:extLst>
          </p:cNvPr>
          <p:cNvPicPr>
            <a:picLocks noChangeAspect="1"/>
          </p:cNvPicPr>
          <p:nvPr/>
        </p:nvPicPr>
        <p:blipFill>
          <a:blip r:embed="rId6"/>
          <a:stretch>
            <a:fillRect/>
          </a:stretch>
        </p:blipFill>
        <p:spPr>
          <a:xfrm>
            <a:off x="8281585" y="4194039"/>
            <a:ext cx="2074579" cy="2074579"/>
          </a:xfrm>
          <a:prstGeom prst="rect">
            <a:avLst/>
          </a:prstGeom>
        </p:spPr>
      </p:pic>
    </p:spTree>
    <p:extLst>
      <p:ext uri="{BB962C8B-B14F-4D97-AF65-F5344CB8AC3E}">
        <p14:creationId xmlns:p14="http://schemas.microsoft.com/office/powerpoint/2010/main" val="9533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pPr>
              <a:defRPr/>
            </a:pPr>
            <a:r>
              <a:rPr lang="nb-NO" sz="3600" dirty="0"/>
              <a:t>Finnålsaspirasjon (FNA) eller nålebiopsi (FNB)?</a:t>
            </a:r>
          </a:p>
        </p:txBody>
      </p:sp>
      <p:sp>
        <p:nvSpPr>
          <p:cNvPr id="825347" name="Rectangle 3"/>
          <p:cNvSpPr>
            <a:spLocks noGrp="1" noChangeArrowheads="1"/>
          </p:cNvSpPr>
          <p:nvPr>
            <p:ph idx="1"/>
          </p:nvPr>
        </p:nvSpPr>
        <p:spPr>
          <a:xfrm>
            <a:off x="1104293" y="1743825"/>
            <a:ext cx="8946541" cy="4195481"/>
          </a:xfrm>
        </p:spPr>
        <p:txBody>
          <a:bodyPr>
            <a:normAutofit/>
          </a:bodyPr>
          <a:lstStyle/>
          <a:p>
            <a:pPr>
              <a:lnSpc>
                <a:spcPct val="90000"/>
              </a:lnSpc>
              <a:defRPr/>
            </a:pPr>
            <a:r>
              <a:rPr lang="nb-NO" dirty="0">
                <a:ea typeface="+mn-ea"/>
                <a:cs typeface="+mn-cs"/>
              </a:rPr>
              <a:t>Hva stikker vi på?</a:t>
            </a:r>
          </a:p>
          <a:p>
            <a:pPr lvl="1">
              <a:lnSpc>
                <a:spcPct val="90000"/>
              </a:lnSpc>
              <a:defRPr/>
            </a:pPr>
            <a:r>
              <a:rPr lang="nb-NO" dirty="0"/>
              <a:t>Lymfeknuter (</a:t>
            </a:r>
            <a:r>
              <a:rPr lang="nb-NO" dirty="0" err="1"/>
              <a:t>mediastinum</a:t>
            </a:r>
            <a:r>
              <a:rPr lang="nb-NO" dirty="0"/>
              <a:t> og </a:t>
            </a:r>
            <a:r>
              <a:rPr lang="nb-NO" dirty="0" err="1"/>
              <a:t>retroperitonealt</a:t>
            </a:r>
            <a:r>
              <a:rPr lang="nb-NO" dirty="0"/>
              <a:t>)</a:t>
            </a:r>
          </a:p>
          <a:p>
            <a:pPr lvl="1">
              <a:lnSpc>
                <a:spcPct val="90000"/>
              </a:lnSpc>
              <a:defRPr/>
            </a:pPr>
            <a:r>
              <a:rPr lang="nb-NO" dirty="0" err="1"/>
              <a:t>Subepiteliale</a:t>
            </a:r>
            <a:r>
              <a:rPr lang="nb-NO" dirty="0"/>
              <a:t> </a:t>
            </a:r>
            <a:r>
              <a:rPr lang="nb-NO" dirty="0" err="1"/>
              <a:t>tumores</a:t>
            </a:r>
            <a:endParaRPr lang="nb-NO" dirty="0"/>
          </a:p>
          <a:p>
            <a:pPr lvl="1">
              <a:lnSpc>
                <a:spcPct val="90000"/>
              </a:lnSpc>
              <a:defRPr/>
            </a:pPr>
            <a:r>
              <a:rPr lang="nb-NO" dirty="0" err="1"/>
              <a:t>Pancreastumores</a:t>
            </a:r>
            <a:endParaRPr lang="nb-NO" dirty="0"/>
          </a:p>
          <a:p>
            <a:pPr lvl="1">
              <a:lnSpc>
                <a:spcPct val="90000"/>
              </a:lnSpc>
              <a:defRPr/>
            </a:pPr>
            <a:r>
              <a:rPr lang="nb-NO" dirty="0" err="1"/>
              <a:t>Pancreascyster</a:t>
            </a:r>
            <a:endParaRPr lang="nb-NO" dirty="0"/>
          </a:p>
          <a:p>
            <a:pPr lvl="1">
              <a:lnSpc>
                <a:spcPct val="90000"/>
              </a:lnSpc>
              <a:defRPr/>
            </a:pPr>
            <a:r>
              <a:rPr lang="nb-NO" dirty="0"/>
              <a:t>Venstre binyre</a:t>
            </a:r>
          </a:p>
          <a:p>
            <a:pPr lvl="1">
              <a:lnSpc>
                <a:spcPct val="90000"/>
              </a:lnSpc>
              <a:defRPr/>
            </a:pPr>
            <a:r>
              <a:rPr lang="nb-NO" dirty="0"/>
              <a:t>Andre </a:t>
            </a:r>
            <a:r>
              <a:rPr lang="nb-NO" dirty="0" err="1"/>
              <a:t>retroperitoneale</a:t>
            </a:r>
            <a:r>
              <a:rPr lang="nb-NO" dirty="0"/>
              <a:t> </a:t>
            </a:r>
            <a:r>
              <a:rPr lang="nb-NO" dirty="0" err="1"/>
              <a:t>tumores</a:t>
            </a:r>
            <a:endParaRPr lang="nb-NO" dirty="0"/>
          </a:p>
          <a:p>
            <a:pPr>
              <a:lnSpc>
                <a:spcPct val="90000"/>
              </a:lnSpc>
              <a:defRPr/>
            </a:pPr>
            <a:r>
              <a:rPr lang="nb-NO" dirty="0">
                <a:ea typeface="+mn-ea"/>
                <a:cs typeface="+mn-cs"/>
              </a:rPr>
              <a:t>Kort vei</a:t>
            </a:r>
          </a:p>
          <a:p>
            <a:pPr>
              <a:lnSpc>
                <a:spcPct val="90000"/>
              </a:lnSpc>
              <a:defRPr/>
            </a:pPr>
            <a:r>
              <a:rPr lang="nb-NO" dirty="0" err="1">
                <a:ea typeface="+mn-ea"/>
                <a:cs typeface="+mn-cs"/>
              </a:rPr>
              <a:t>Fargedoppler</a:t>
            </a:r>
            <a:r>
              <a:rPr lang="nb-NO" dirty="0">
                <a:ea typeface="+mn-ea"/>
                <a:cs typeface="+mn-cs"/>
              </a:rPr>
              <a:t> for å unngå kar i stikkretning</a:t>
            </a:r>
          </a:p>
          <a:p>
            <a:pPr>
              <a:lnSpc>
                <a:spcPct val="90000"/>
              </a:lnSpc>
              <a:defRPr/>
            </a:pPr>
            <a:r>
              <a:rPr lang="nb-NO" dirty="0" err="1">
                <a:ea typeface="+mn-ea"/>
                <a:cs typeface="+mn-cs"/>
              </a:rPr>
              <a:t>Elastografi</a:t>
            </a:r>
            <a:r>
              <a:rPr lang="nb-NO" dirty="0">
                <a:ea typeface="+mn-ea"/>
                <a:cs typeface="+mn-cs"/>
              </a:rPr>
              <a:t> eller kontrastforsterket US</a:t>
            </a:r>
          </a:p>
        </p:txBody>
      </p:sp>
    </p:spTree>
    <p:extLst>
      <p:ext uri="{BB962C8B-B14F-4D97-AF65-F5344CB8AC3E}">
        <p14:creationId xmlns:p14="http://schemas.microsoft.com/office/powerpoint/2010/main" val="1097122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31229" y="305080"/>
            <a:ext cx="7770813" cy="1429871"/>
          </a:xfrm>
        </p:spPr>
        <p:txBody>
          <a:bodyPr/>
          <a:lstStyle/>
          <a:p>
            <a:r>
              <a:rPr lang="nb-NO" dirty="0"/>
              <a:t>EUS + Contrast =</a:t>
            </a:r>
          </a:p>
        </p:txBody>
      </p:sp>
      <p:sp>
        <p:nvSpPr>
          <p:cNvPr id="3" name="Plassholder for innhold 2"/>
          <p:cNvSpPr>
            <a:spLocks noGrp="1"/>
          </p:cNvSpPr>
          <p:nvPr>
            <p:ph idx="1"/>
          </p:nvPr>
        </p:nvSpPr>
        <p:spPr>
          <a:xfrm>
            <a:off x="724395" y="2189181"/>
            <a:ext cx="8118047" cy="4257022"/>
          </a:xfrm>
        </p:spPr>
        <p:txBody>
          <a:bodyPr>
            <a:normAutofit/>
          </a:bodyPr>
          <a:lstStyle/>
          <a:p>
            <a:r>
              <a:rPr lang="nb-NO" dirty="0"/>
              <a:t>Ultralyd kontrastmidler: En inert gass i et skall av fosfolipider. </a:t>
            </a:r>
          </a:p>
          <a:p>
            <a:r>
              <a:rPr lang="nb-NO" dirty="0"/>
              <a:t>Ved påvirkning av UL begynner boblene å sende ut et non-lineært UL signal som kan fanges opp med </a:t>
            </a:r>
            <a:r>
              <a:rPr lang="nb-NO" dirty="0" err="1"/>
              <a:t>proben</a:t>
            </a:r>
            <a:r>
              <a:rPr lang="nb-NO" dirty="0"/>
              <a:t> (ringelyd).</a:t>
            </a:r>
          </a:p>
          <a:p>
            <a:r>
              <a:rPr lang="nb-NO" dirty="0"/>
              <a:t>Viktig å redusere UL effekt (MI), slik at boblene ikke sprekker av UL signalet</a:t>
            </a:r>
          </a:p>
          <a:p>
            <a:r>
              <a:rPr lang="nb-NO" dirty="0"/>
              <a:t>Det non- lineære signalet kan skilles fra «vevssignalet» og vi får  fremstilt  kontrastens vei gjennom kapillærene og fremstiller </a:t>
            </a:r>
            <a:r>
              <a:rPr lang="nb-NO" dirty="0" err="1"/>
              <a:t>perfusjon</a:t>
            </a:r>
            <a:r>
              <a:rPr lang="nb-NO" dirty="0"/>
              <a:t>. </a:t>
            </a:r>
          </a:p>
          <a:p>
            <a:r>
              <a:rPr lang="nb-NO" dirty="0"/>
              <a:t>En bolus injeksjon kan følges tidsmessig: arterielt (0-30 s) og venøs fase (30 s + ) </a:t>
            </a:r>
          </a:p>
        </p:txBody>
      </p:sp>
      <p:sp>
        <p:nvSpPr>
          <p:cNvPr id="4" name="Hjerte 3"/>
          <p:cNvSpPr/>
          <p:nvPr/>
        </p:nvSpPr>
        <p:spPr>
          <a:xfrm>
            <a:off x="7808905" y="344172"/>
            <a:ext cx="1465884" cy="1390779"/>
          </a:xfrm>
          <a:prstGeom prst="hea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True ?</a:t>
            </a:r>
          </a:p>
        </p:txBody>
      </p:sp>
      <p:pic>
        <p:nvPicPr>
          <p:cNvPr id="4104" name="Picture 8" descr="http://www.addglitter.com/gr/backgrounds/bubbles/bubbles-000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40033" cy="204003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2696E45-96E6-B54C-8DF2-D68B28AA423E}"/>
              </a:ext>
            </a:extLst>
          </p:cNvPr>
          <p:cNvPicPr>
            <a:picLocks noChangeAspect="1"/>
          </p:cNvPicPr>
          <p:nvPr/>
        </p:nvPicPr>
        <p:blipFill>
          <a:blip r:embed="rId4"/>
          <a:stretch>
            <a:fillRect/>
          </a:stretch>
        </p:blipFill>
        <p:spPr>
          <a:xfrm>
            <a:off x="10388635" y="291523"/>
            <a:ext cx="1350799" cy="1399165"/>
          </a:xfrm>
          <a:prstGeom prst="rect">
            <a:avLst/>
          </a:prstGeom>
        </p:spPr>
      </p:pic>
      <p:pic>
        <p:nvPicPr>
          <p:cNvPr id="7" name="Picture 2" descr="http://www.intechopen.com/source/html/43584/media/image4.png">
            <a:hlinkClick r:id="rId5"/>
            <a:extLst>
              <a:ext uri="{FF2B5EF4-FFF2-40B4-BE49-F238E27FC236}">
                <a16:creationId xmlns:a16="http://schemas.microsoft.com/office/drawing/2014/main" id="{E24E17B4-B0B8-4042-996B-D6D593C63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2442" y="3655820"/>
            <a:ext cx="3092386" cy="268279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www3.gehealthcare.co.kr/~/media/images/korea/mdx/sonazoid%20packshot%20image.jpg">
            <a:hlinkClick r:id="rId7"/>
            <a:extLst>
              <a:ext uri="{FF2B5EF4-FFF2-40B4-BE49-F238E27FC236}">
                <a16:creationId xmlns:a16="http://schemas.microsoft.com/office/drawing/2014/main" id="{EEAF8794-5565-024C-AFFA-DC1E78328E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9548" y="1787633"/>
            <a:ext cx="2165280" cy="17990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399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A17794-49AE-E744-96E5-1936D1639D91}"/>
              </a:ext>
            </a:extLst>
          </p:cNvPr>
          <p:cNvSpPr>
            <a:spLocks noGrp="1"/>
          </p:cNvSpPr>
          <p:nvPr>
            <p:ph type="title"/>
          </p:nvPr>
        </p:nvSpPr>
        <p:spPr/>
        <p:txBody>
          <a:bodyPr/>
          <a:lstStyle/>
          <a:p>
            <a:r>
              <a:rPr lang="nb-NO" dirty="0"/>
              <a:t>Agenda</a:t>
            </a:r>
          </a:p>
        </p:txBody>
      </p:sp>
      <p:sp>
        <p:nvSpPr>
          <p:cNvPr id="3" name="Plassholder for innhold 2">
            <a:extLst>
              <a:ext uri="{FF2B5EF4-FFF2-40B4-BE49-F238E27FC236}">
                <a16:creationId xmlns:a16="http://schemas.microsoft.com/office/drawing/2014/main" id="{1EF446CD-CEE6-5A43-8DE0-CD1686CA6083}"/>
              </a:ext>
            </a:extLst>
          </p:cNvPr>
          <p:cNvSpPr>
            <a:spLocks noGrp="1"/>
          </p:cNvSpPr>
          <p:nvPr>
            <p:ph idx="1"/>
          </p:nvPr>
        </p:nvSpPr>
        <p:spPr/>
        <p:txBody>
          <a:bodyPr>
            <a:normAutofit/>
          </a:bodyPr>
          <a:lstStyle/>
          <a:p>
            <a:r>
              <a:rPr lang="nb-NO" dirty="0"/>
              <a:t>Endoskopisk ultralyd (EUS) – prinsipp og  bruksområde</a:t>
            </a:r>
          </a:p>
          <a:p>
            <a:r>
              <a:rPr lang="nb-NO" dirty="0"/>
              <a:t>EUS indikasjoner</a:t>
            </a:r>
          </a:p>
          <a:p>
            <a:r>
              <a:rPr lang="nb-NO" dirty="0"/>
              <a:t>EUS </a:t>
            </a:r>
            <a:r>
              <a:rPr lang="nb-NO" dirty="0" err="1"/>
              <a:t>stadievurdering</a:t>
            </a:r>
            <a:r>
              <a:rPr lang="nb-NO" dirty="0"/>
              <a:t> av kreft i </a:t>
            </a:r>
            <a:r>
              <a:rPr lang="nb-NO" dirty="0" err="1"/>
              <a:t>øsofagus</a:t>
            </a:r>
            <a:endParaRPr lang="nb-NO" dirty="0"/>
          </a:p>
          <a:p>
            <a:r>
              <a:rPr lang="nb-NO" dirty="0"/>
              <a:t>EUS ved Kronisk pankreatitt</a:t>
            </a:r>
          </a:p>
          <a:p>
            <a:r>
              <a:rPr lang="nb-NO" dirty="0"/>
              <a:t>EUS veiledet vevsprøvetaking</a:t>
            </a:r>
          </a:p>
          <a:p>
            <a:r>
              <a:rPr lang="nb-NO" dirty="0"/>
              <a:t>Kontrastforsterket EUS: </a:t>
            </a:r>
            <a:r>
              <a:rPr lang="nb-NO" dirty="0" err="1"/>
              <a:t>perfusjon</a:t>
            </a:r>
            <a:endParaRPr lang="nb-NO" dirty="0"/>
          </a:p>
          <a:p>
            <a:r>
              <a:rPr lang="nb-NO" dirty="0"/>
              <a:t>EUS veiledet terapi </a:t>
            </a:r>
          </a:p>
          <a:p>
            <a:pPr lvl="1"/>
            <a:r>
              <a:rPr lang="nb-NO" dirty="0"/>
              <a:t>EUS  veiledet </a:t>
            </a:r>
            <a:r>
              <a:rPr lang="nb-NO" dirty="0" err="1"/>
              <a:t>dreansje</a:t>
            </a:r>
            <a:endParaRPr lang="nb-NO" dirty="0"/>
          </a:p>
          <a:p>
            <a:pPr lvl="1"/>
            <a:r>
              <a:rPr lang="nb-NO" dirty="0"/>
              <a:t>Strålemarkører</a:t>
            </a:r>
          </a:p>
          <a:p>
            <a:pPr lvl="1"/>
            <a:r>
              <a:rPr lang="nb-NO" dirty="0"/>
              <a:t>EUS veiledet ablasjon (RFA)</a:t>
            </a:r>
          </a:p>
          <a:p>
            <a:pPr marL="0" indent="0">
              <a:buNone/>
            </a:pPr>
            <a:endParaRPr lang="nb-NO" b="1" dirty="0"/>
          </a:p>
        </p:txBody>
      </p:sp>
      <p:pic>
        <p:nvPicPr>
          <p:cNvPr id="4" name="Picture 6">
            <a:extLst>
              <a:ext uri="{FF2B5EF4-FFF2-40B4-BE49-F238E27FC236}">
                <a16:creationId xmlns:a16="http://schemas.microsoft.com/office/drawing/2014/main" id="{05F76769-E658-DE4A-AFF5-8EB4825F69E6}"/>
              </a:ext>
            </a:extLst>
          </p:cNvPr>
          <p:cNvPicPr>
            <a:picLocks noChangeAspect="1"/>
          </p:cNvPicPr>
          <p:nvPr/>
        </p:nvPicPr>
        <p:blipFill>
          <a:blip r:embed="rId3"/>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644348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Case 1: Solid </a:t>
            </a:r>
            <a:r>
              <a:rPr lang="nb-NO" dirty="0" err="1"/>
              <a:t>tumour</a:t>
            </a:r>
            <a:r>
              <a:rPr lang="nb-NO" dirty="0"/>
              <a:t> in </a:t>
            </a:r>
            <a:r>
              <a:rPr lang="nb-NO" dirty="0" err="1"/>
              <a:t>pancreatic</a:t>
            </a:r>
            <a:r>
              <a:rPr lang="nb-NO" dirty="0"/>
              <a:t> head</a:t>
            </a:r>
          </a:p>
        </p:txBody>
      </p:sp>
      <p:sp>
        <p:nvSpPr>
          <p:cNvPr id="3" name="Plassholder for innhold 2"/>
          <p:cNvSpPr>
            <a:spLocks noGrp="1"/>
          </p:cNvSpPr>
          <p:nvPr>
            <p:ph idx="1"/>
          </p:nvPr>
        </p:nvSpPr>
        <p:spPr>
          <a:xfrm>
            <a:off x="646111" y="2053944"/>
            <a:ext cx="4903694" cy="4351338"/>
          </a:xfrm>
        </p:spPr>
        <p:txBody>
          <a:bodyPr>
            <a:normAutofit/>
          </a:bodyPr>
          <a:lstStyle/>
          <a:p>
            <a:r>
              <a:rPr lang="nb-NO" dirty="0"/>
              <a:t>EUS </a:t>
            </a:r>
            <a:r>
              <a:rPr lang="nb-NO" dirty="0" err="1"/>
              <a:t>Sonazoid</a:t>
            </a:r>
            <a:endParaRPr lang="nb-NO" dirty="0"/>
          </a:p>
          <a:p>
            <a:r>
              <a:rPr lang="nb-NO" dirty="0" err="1"/>
              <a:t>Female</a:t>
            </a:r>
            <a:r>
              <a:rPr lang="nb-NO" dirty="0"/>
              <a:t>, 58 </a:t>
            </a:r>
            <a:r>
              <a:rPr lang="nb-NO" dirty="0" err="1"/>
              <a:t>years</a:t>
            </a:r>
            <a:r>
              <a:rPr lang="nb-NO" dirty="0"/>
              <a:t>. </a:t>
            </a:r>
          </a:p>
          <a:p>
            <a:r>
              <a:rPr lang="nb-NO" dirty="0"/>
              <a:t>CT: </a:t>
            </a:r>
            <a:r>
              <a:rPr lang="nb-NO" dirty="0" err="1"/>
              <a:t>Tumour</a:t>
            </a:r>
            <a:r>
              <a:rPr lang="nb-NO" dirty="0"/>
              <a:t> in </a:t>
            </a:r>
            <a:r>
              <a:rPr lang="nb-NO" dirty="0" err="1"/>
              <a:t>pancreatic</a:t>
            </a:r>
            <a:r>
              <a:rPr lang="nb-NO" dirty="0"/>
              <a:t> head. </a:t>
            </a:r>
          </a:p>
        </p:txBody>
      </p:sp>
      <p:pic>
        <p:nvPicPr>
          <p:cNvPr id="4" name="Plassholder for innho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178" y="1690688"/>
            <a:ext cx="5801784" cy="4351338"/>
          </a:xfrm>
          <a:prstGeom prst="rect">
            <a:avLst/>
          </a:prstGeom>
        </p:spPr>
      </p:pic>
      <p:pic>
        <p:nvPicPr>
          <p:cNvPr id="5" name="Picture 6">
            <a:extLst>
              <a:ext uri="{FF2B5EF4-FFF2-40B4-BE49-F238E27FC236}">
                <a16:creationId xmlns:a16="http://schemas.microsoft.com/office/drawing/2014/main" id="{AA590353-5446-3841-AF67-32576FB1E6BA}"/>
              </a:ext>
            </a:extLst>
          </p:cNvPr>
          <p:cNvPicPr>
            <a:picLocks noChangeAspect="1"/>
          </p:cNvPicPr>
          <p:nvPr/>
        </p:nvPicPr>
        <p:blipFill>
          <a:blip r:embed="rId3"/>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1749743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Colour</a:t>
            </a:r>
            <a:r>
              <a:rPr lang="nb-NO" dirty="0"/>
              <a:t> Doppler</a:t>
            </a:r>
          </a:p>
        </p:txBody>
      </p:sp>
      <p:pic>
        <p:nvPicPr>
          <p:cNvPr id="7" name="Bilde 6"/>
          <p:cNvPicPr>
            <a:picLocks noChangeAspect="1"/>
          </p:cNvPicPr>
          <p:nvPr/>
        </p:nvPicPr>
        <p:blipFill>
          <a:blip r:embed="rId2"/>
          <a:stretch>
            <a:fillRect/>
          </a:stretch>
        </p:blipFill>
        <p:spPr>
          <a:xfrm>
            <a:off x="1524000" y="1568368"/>
            <a:ext cx="7052841" cy="5289631"/>
          </a:xfrm>
          <a:prstGeom prst="rect">
            <a:avLst/>
          </a:prstGeom>
        </p:spPr>
      </p:pic>
      <p:pic>
        <p:nvPicPr>
          <p:cNvPr id="8" name="Bilde 7"/>
          <p:cNvPicPr>
            <a:picLocks noChangeAspect="1"/>
          </p:cNvPicPr>
          <p:nvPr/>
        </p:nvPicPr>
        <p:blipFill>
          <a:blip r:embed="rId3"/>
          <a:stretch>
            <a:fillRect/>
          </a:stretch>
        </p:blipFill>
        <p:spPr>
          <a:xfrm>
            <a:off x="3588152" y="1548114"/>
            <a:ext cx="7079848" cy="5309886"/>
          </a:xfrm>
          <a:prstGeom prst="rect">
            <a:avLst/>
          </a:prstGeom>
        </p:spPr>
      </p:pic>
      <p:pic>
        <p:nvPicPr>
          <p:cNvPr id="5" name="Picture 6">
            <a:extLst>
              <a:ext uri="{FF2B5EF4-FFF2-40B4-BE49-F238E27FC236}">
                <a16:creationId xmlns:a16="http://schemas.microsoft.com/office/drawing/2014/main" id="{04D405C3-9AD9-BA49-B436-0F4B5D51F554}"/>
              </a:ext>
            </a:extLst>
          </p:cNvPr>
          <p:cNvPicPr>
            <a:picLocks noChangeAspect="1"/>
          </p:cNvPicPr>
          <p:nvPr/>
        </p:nvPicPr>
        <p:blipFill>
          <a:blip r:embed="rId4"/>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2991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EUS- </a:t>
            </a:r>
            <a:r>
              <a:rPr lang="nb-NO" dirty="0" err="1"/>
              <a:t>elastography</a:t>
            </a:r>
            <a:r>
              <a:rPr lang="nb-NO" dirty="0"/>
              <a:t> (RTE)</a:t>
            </a:r>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a:blip r:embed="rId2"/>
          <a:stretch>
            <a:fillRect/>
          </a:stretch>
        </p:blipFill>
        <p:spPr>
          <a:xfrm>
            <a:off x="729205" y="1690688"/>
            <a:ext cx="6290840" cy="4718130"/>
          </a:xfrm>
          <a:prstGeom prst="rect">
            <a:avLst/>
          </a:prstGeom>
        </p:spPr>
      </p:pic>
      <p:pic>
        <p:nvPicPr>
          <p:cNvPr id="5" name="Bilde 4"/>
          <p:cNvPicPr>
            <a:picLocks noChangeAspect="1"/>
          </p:cNvPicPr>
          <p:nvPr/>
        </p:nvPicPr>
        <p:blipFill>
          <a:blip r:embed="rId3"/>
          <a:stretch>
            <a:fillRect/>
          </a:stretch>
        </p:blipFill>
        <p:spPr>
          <a:xfrm>
            <a:off x="3874625" y="1709697"/>
            <a:ext cx="6265494" cy="4699121"/>
          </a:xfrm>
          <a:prstGeom prst="rect">
            <a:avLst/>
          </a:prstGeom>
        </p:spPr>
      </p:pic>
      <p:pic>
        <p:nvPicPr>
          <p:cNvPr id="6" name="Picture 6">
            <a:extLst>
              <a:ext uri="{FF2B5EF4-FFF2-40B4-BE49-F238E27FC236}">
                <a16:creationId xmlns:a16="http://schemas.microsoft.com/office/drawing/2014/main" id="{5EE406E4-14A6-BB46-8562-EDE3DB103522}"/>
              </a:ext>
            </a:extLst>
          </p:cNvPr>
          <p:cNvPicPr>
            <a:picLocks noChangeAspect="1"/>
          </p:cNvPicPr>
          <p:nvPr/>
        </p:nvPicPr>
        <p:blipFill>
          <a:blip r:embed="rId4"/>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18983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Case 1: </a:t>
            </a:r>
            <a:r>
              <a:rPr lang="nb-NO" dirty="0" err="1"/>
              <a:t>Summary</a:t>
            </a:r>
            <a:endParaRPr lang="nb-NO" dirty="0"/>
          </a:p>
        </p:txBody>
      </p:sp>
      <p:sp>
        <p:nvSpPr>
          <p:cNvPr id="3" name="Plassholder for innhold 2"/>
          <p:cNvSpPr>
            <a:spLocks noGrp="1"/>
          </p:cNvSpPr>
          <p:nvPr>
            <p:ph idx="1"/>
          </p:nvPr>
        </p:nvSpPr>
        <p:spPr>
          <a:xfrm>
            <a:off x="838200" y="1622914"/>
            <a:ext cx="10515600" cy="4629968"/>
          </a:xfrm>
        </p:spPr>
        <p:txBody>
          <a:bodyPr>
            <a:normAutofit/>
          </a:bodyPr>
          <a:lstStyle/>
          <a:p>
            <a:pPr marL="228600" lvl="1">
              <a:spcBef>
                <a:spcPts val="1000"/>
              </a:spcBef>
            </a:pPr>
            <a:r>
              <a:rPr lang="en-GB" sz="2800" dirty="0"/>
              <a:t>Diameter 2-3 cm, hypoechoic, harder on </a:t>
            </a:r>
            <a:r>
              <a:rPr lang="en-GB" sz="2800" dirty="0" err="1"/>
              <a:t>elasto</a:t>
            </a:r>
            <a:r>
              <a:rPr lang="en-GB" sz="2800" dirty="0"/>
              <a:t> </a:t>
            </a:r>
          </a:p>
          <a:p>
            <a:r>
              <a:rPr lang="en-GB" dirty="0" err="1"/>
              <a:t>Sonazoid</a:t>
            </a:r>
            <a:r>
              <a:rPr lang="en-GB" dirty="0"/>
              <a:t>: Early uptake of contrast to nearly isoechoic at 16 s. Thereafter wash out. At 36 s clearly </a:t>
            </a:r>
            <a:r>
              <a:rPr lang="en-GB" dirty="0" err="1"/>
              <a:t>hypoenhancing</a:t>
            </a:r>
            <a:r>
              <a:rPr lang="en-GB" dirty="0"/>
              <a:t>  compared to </a:t>
            </a:r>
            <a:r>
              <a:rPr lang="en-GB" dirty="0" err="1"/>
              <a:t>surronding</a:t>
            </a:r>
            <a:r>
              <a:rPr lang="en-GB" dirty="0"/>
              <a:t> pancreatic parenchyma.</a:t>
            </a:r>
          </a:p>
          <a:p>
            <a:r>
              <a:rPr lang="en-GB" sz="2800" dirty="0"/>
              <a:t>EUS FNA 25 G: On site evaluation: cellular variability, suspect for malignant cells, Cytology: Malignant cells, ductal adenocarcinoma.</a:t>
            </a:r>
            <a:endParaRPr lang="en-GB" dirty="0"/>
          </a:p>
          <a:p>
            <a:r>
              <a:rPr lang="en-GB" dirty="0"/>
              <a:t>Whipple surgery 28.07.15: Removal of  3 cm tumour in pancreatic head/proc. </a:t>
            </a:r>
            <a:r>
              <a:rPr lang="en-GB" dirty="0" err="1"/>
              <a:t>uncinatus</a:t>
            </a:r>
            <a:r>
              <a:rPr lang="en-GB" dirty="0"/>
              <a:t>. Radical surgery, Lymph nodes 0/10. Staging: pT3, N0.</a:t>
            </a:r>
          </a:p>
          <a:p>
            <a:r>
              <a:rPr lang="en-GB" dirty="0"/>
              <a:t>CE-EUS: Typical findings for </a:t>
            </a:r>
            <a:r>
              <a:rPr lang="en-GB" b="1" dirty="0"/>
              <a:t>adenocarcinoma</a:t>
            </a:r>
          </a:p>
        </p:txBody>
      </p:sp>
      <p:pic>
        <p:nvPicPr>
          <p:cNvPr id="4" name="Picture 6">
            <a:extLst>
              <a:ext uri="{FF2B5EF4-FFF2-40B4-BE49-F238E27FC236}">
                <a16:creationId xmlns:a16="http://schemas.microsoft.com/office/drawing/2014/main" id="{8B245A30-FDE6-D84F-A600-7458841E7A41}"/>
              </a:ext>
            </a:extLst>
          </p:cNvPr>
          <p:cNvPicPr>
            <a:picLocks noChangeAspect="1"/>
          </p:cNvPicPr>
          <p:nvPr/>
        </p:nvPicPr>
        <p:blipFill>
          <a:blip r:embed="rId2"/>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161932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a:t>Sammendrag  EUS med </a:t>
            </a:r>
            <a:r>
              <a:rPr lang="nb-NO" sz="4000" dirty="0" err="1"/>
              <a:t>elastografi</a:t>
            </a:r>
            <a:r>
              <a:rPr lang="nb-NO" sz="4000" dirty="0"/>
              <a:t> og CE-EUS</a:t>
            </a:r>
          </a:p>
        </p:txBody>
      </p:sp>
      <p:sp>
        <p:nvSpPr>
          <p:cNvPr id="3" name="Plassholder for innhold 2"/>
          <p:cNvSpPr>
            <a:spLocks noGrp="1"/>
          </p:cNvSpPr>
          <p:nvPr>
            <p:ph idx="1"/>
          </p:nvPr>
        </p:nvSpPr>
        <p:spPr/>
        <p:txBody>
          <a:bodyPr>
            <a:normAutofit/>
          </a:bodyPr>
          <a:lstStyle/>
          <a:p>
            <a:r>
              <a:rPr lang="en-US" dirty="0" err="1"/>
              <a:t>Elastografi</a:t>
            </a:r>
            <a:r>
              <a:rPr lang="en-US" dirty="0"/>
              <a:t> (strain) </a:t>
            </a:r>
            <a:r>
              <a:rPr lang="en-US" dirty="0" err="1"/>
              <a:t>viser</a:t>
            </a:r>
            <a:r>
              <a:rPr lang="en-US" dirty="0"/>
              <a:t> </a:t>
            </a:r>
            <a:r>
              <a:rPr lang="en-US" dirty="0" err="1"/>
              <a:t>ulikheter</a:t>
            </a:r>
            <a:r>
              <a:rPr lang="en-US" dirty="0"/>
              <a:t> i </a:t>
            </a:r>
            <a:r>
              <a:rPr lang="en-US" i="1" dirty="0" err="1"/>
              <a:t>vevshardhet</a:t>
            </a:r>
            <a:r>
              <a:rPr lang="en-US" dirty="0"/>
              <a:t>. </a:t>
            </a:r>
            <a:r>
              <a:rPr lang="en-US" dirty="0" err="1"/>
              <a:t>Fokale</a:t>
            </a:r>
            <a:r>
              <a:rPr lang="en-US" dirty="0"/>
              <a:t> </a:t>
            </a:r>
            <a:r>
              <a:rPr lang="en-US" dirty="0" err="1"/>
              <a:t>lesjoner</a:t>
            </a:r>
            <a:r>
              <a:rPr lang="en-US" dirty="0"/>
              <a:t> </a:t>
            </a:r>
            <a:r>
              <a:rPr lang="en-US" dirty="0" err="1"/>
              <a:t>som</a:t>
            </a:r>
            <a:r>
              <a:rPr lang="en-US" dirty="0"/>
              <a:t> </a:t>
            </a:r>
            <a:r>
              <a:rPr lang="en-US" dirty="0" err="1"/>
              <a:t>fremstår</a:t>
            </a:r>
            <a:r>
              <a:rPr lang="en-US" dirty="0"/>
              <a:t> med </a:t>
            </a:r>
            <a:r>
              <a:rPr lang="en-US" dirty="0" err="1"/>
              <a:t>økt</a:t>
            </a:r>
            <a:r>
              <a:rPr lang="en-US" dirty="0"/>
              <a:t> </a:t>
            </a:r>
            <a:r>
              <a:rPr lang="en-US" dirty="0" err="1"/>
              <a:t>vevshardhet</a:t>
            </a:r>
            <a:r>
              <a:rPr lang="en-US" dirty="0"/>
              <a:t> </a:t>
            </a:r>
            <a:r>
              <a:rPr lang="en-US" dirty="0" err="1"/>
              <a:t>er</a:t>
            </a:r>
            <a:r>
              <a:rPr lang="en-US" dirty="0"/>
              <a:t> </a:t>
            </a:r>
            <a:r>
              <a:rPr lang="en-US" dirty="0" err="1"/>
              <a:t>mer</a:t>
            </a:r>
            <a:r>
              <a:rPr lang="en-US" dirty="0"/>
              <a:t> </a:t>
            </a:r>
            <a:r>
              <a:rPr lang="en-US" dirty="0" err="1"/>
              <a:t>suspekte</a:t>
            </a:r>
            <a:r>
              <a:rPr lang="en-US" dirty="0"/>
              <a:t> for </a:t>
            </a:r>
            <a:r>
              <a:rPr lang="en-US" dirty="0" err="1"/>
              <a:t>malignitet</a:t>
            </a:r>
            <a:r>
              <a:rPr lang="en-US" dirty="0"/>
              <a:t> </a:t>
            </a:r>
            <a:r>
              <a:rPr lang="en-US" dirty="0" err="1"/>
              <a:t>enn</a:t>
            </a:r>
            <a:r>
              <a:rPr lang="en-US" dirty="0"/>
              <a:t> </a:t>
            </a:r>
            <a:r>
              <a:rPr lang="en-US" dirty="0" err="1"/>
              <a:t>lesjoner</a:t>
            </a:r>
            <a:r>
              <a:rPr lang="en-US" dirty="0"/>
              <a:t> med </a:t>
            </a:r>
            <a:r>
              <a:rPr lang="en-US" dirty="0" err="1"/>
              <a:t>lav</a:t>
            </a:r>
            <a:r>
              <a:rPr lang="en-US" dirty="0"/>
              <a:t> </a:t>
            </a:r>
            <a:r>
              <a:rPr lang="en-US" dirty="0" err="1"/>
              <a:t>vevshardhet</a:t>
            </a:r>
            <a:r>
              <a:rPr lang="en-US" dirty="0"/>
              <a:t>.</a:t>
            </a:r>
          </a:p>
          <a:p>
            <a:r>
              <a:rPr lang="en-US" dirty="0" err="1"/>
              <a:t>Ultralyd</a:t>
            </a:r>
            <a:r>
              <a:rPr lang="en-US" dirty="0"/>
              <a:t> </a:t>
            </a:r>
            <a:r>
              <a:rPr lang="en-US" dirty="0" err="1"/>
              <a:t>kontrastmidler</a:t>
            </a:r>
            <a:r>
              <a:rPr lang="en-US" dirty="0"/>
              <a:t> </a:t>
            </a:r>
            <a:r>
              <a:rPr lang="en-US" dirty="0" err="1"/>
              <a:t>er</a:t>
            </a:r>
            <a:r>
              <a:rPr lang="en-US" dirty="0"/>
              <a:t> </a:t>
            </a:r>
            <a:r>
              <a:rPr lang="en-US" dirty="0" err="1"/>
              <a:t>gassbobler</a:t>
            </a:r>
            <a:r>
              <a:rPr lang="en-US" dirty="0"/>
              <a:t> med </a:t>
            </a:r>
            <a:r>
              <a:rPr lang="en-US" dirty="0" err="1"/>
              <a:t>størrelse</a:t>
            </a:r>
            <a:r>
              <a:rPr lang="en-US" dirty="0"/>
              <a:t> under </a:t>
            </a:r>
            <a:r>
              <a:rPr lang="en-US" dirty="0" err="1"/>
              <a:t>eller</a:t>
            </a:r>
            <a:r>
              <a:rPr lang="en-US" dirty="0"/>
              <a:t> </a:t>
            </a:r>
            <a:r>
              <a:rPr lang="en-US" dirty="0" err="1"/>
              <a:t>nær</a:t>
            </a:r>
            <a:r>
              <a:rPr lang="en-US" dirty="0"/>
              <a:t> </a:t>
            </a:r>
            <a:r>
              <a:rPr lang="en-US" dirty="0" err="1"/>
              <a:t>blodceller</a:t>
            </a:r>
            <a:r>
              <a:rPr lang="en-US" dirty="0"/>
              <a:t>, </a:t>
            </a:r>
            <a:r>
              <a:rPr lang="en-US" dirty="0" err="1"/>
              <a:t>som</a:t>
            </a:r>
            <a:r>
              <a:rPr lang="en-US" dirty="0"/>
              <a:t> </a:t>
            </a:r>
            <a:r>
              <a:rPr lang="en-US" dirty="0" err="1"/>
              <a:t>er</a:t>
            </a:r>
            <a:r>
              <a:rPr lang="en-US" dirty="0"/>
              <a:t> </a:t>
            </a:r>
            <a:r>
              <a:rPr lang="en-US" dirty="0" err="1"/>
              <a:t>laget</a:t>
            </a:r>
            <a:r>
              <a:rPr lang="en-US" dirty="0"/>
              <a:t> </a:t>
            </a:r>
            <a:r>
              <a:rPr lang="en-US" dirty="0" err="1"/>
              <a:t>av</a:t>
            </a:r>
            <a:r>
              <a:rPr lang="en-US" dirty="0"/>
              <a:t> </a:t>
            </a:r>
            <a:r>
              <a:rPr lang="en-US" dirty="0" err="1"/>
              <a:t>fosfolipider</a:t>
            </a:r>
            <a:r>
              <a:rPr lang="en-US" dirty="0"/>
              <a:t> </a:t>
            </a:r>
            <a:r>
              <a:rPr lang="en-US" dirty="0" err="1"/>
              <a:t>og</a:t>
            </a:r>
            <a:r>
              <a:rPr lang="en-US" dirty="0"/>
              <a:t> </a:t>
            </a:r>
            <a:r>
              <a:rPr lang="en-US" dirty="0" err="1"/>
              <a:t>en</a:t>
            </a:r>
            <a:r>
              <a:rPr lang="en-US" dirty="0"/>
              <a:t> inert </a:t>
            </a:r>
            <a:r>
              <a:rPr lang="en-US" dirty="0" err="1"/>
              <a:t>gass</a:t>
            </a:r>
            <a:r>
              <a:rPr lang="en-US" dirty="0"/>
              <a:t>. </a:t>
            </a:r>
          </a:p>
          <a:p>
            <a:r>
              <a:rPr lang="en-US" dirty="0"/>
              <a:t>De </a:t>
            </a:r>
            <a:r>
              <a:rPr lang="en-US" dirty="0" err="1"/>
              <a:t>forsterker</a:t>
            </a:r>
            <a:r>
              <a:rPr lang="en-US" dirty="0"/>
              <a:t> signal </a:t>
            </a:r>
            <a:r>
              <a:rPr lang="en-US" dirty="0" err="1"/>
              <a:t>fra</a:t>
            </a:r>
            <a:r>
              <a:rPr lang="en-US" dirty="0"/>
              <a:t> </a:t>
            </a:r>
            <a:r>
              <a:rPr lang="en-US" dirty="0" err="1"/>
              <a:t>blodstrøm</a:t>
            </a:r>
            <a:r>
              <a:rPr lang="en-US" dirty="0"/>
              <a:t> </a:t>
            </a:r>
            <a:r>
              <a:rPr lang="en-US" dirty="0" err="1"/>
              <a:t>og</a:t>
            </a:r>
            <a:r>
              <a:rPr lang="en-US" dirty="0"/>
              <a:t> </a:t>
            </a:r>
            <a:r>
              <a:rPr lang="en-US" dirty="0" err="1"/>
              <a:t>fremstiller</a:t>
            </a:r>
            <a:r>
              <a:rPr lang="en-US" dirty="0"/>
              <a:t> </a:t>
            </a:r>
            <a:r>
              <a:rPr lang="en-US" i="1" dirty="0" err="1"/>
              <a:t>perfusjon</a:t>
            </a:r>
            <a:r>
              <a:rPr lang="en-US" dirty="0"/>
              <a:t>. </a:t>
            </a:r>
          </a:p>
          <a:p>
            <a:r>
              <a:rPr lang="en-US" dirty="0" err="1"/>
              <a:t>Maligne</a:t>
            </a:r>
            <a:r>
              <a:rPr lang="en-US" dirty="0"/>
              <a:t> </a:t>
            </a:r>
            <a:r>
              <a:rPr lang="en-US" dirty="0" err="1"/>
              <a:t>svulster</a:t>
            </a:r>
            <a:r>
              <a:rPr lang="en-US" dirty="0"/>
              <a:t> har </a:t>
            </a:r>
            <a:r>
              <a:rPr lang="en-US" dirty="0" err="1"/>
              <a:t>tidlig</a:t>
            </a:r>
            <a:r>
              <a:rPr lang="en-US" dirty="0"/>
              <a:t> </a:t>
            </a:r>
            <a:r>
              <a:rPr lang="en-US" dirty="0" err="1"/>
              <a:t>og</a:t>
            </a:r>
            <a:r>
              <a:rPr lang="en-US" dirty="0"/>
              <a:t> </a:t>
            </a:r>
            <a:r>
              <a:rPr lang="en-US" dirty="0" err="1"/>
              <a:t>ofte</a:t>
            </a:r>
            <a:r>
              <a:rPr lang="en-US" dirty="0"/>
              <a:t> </a:t>
            </a:r>
            <a:r>
              <a:rPr lang="en-US" dirty="0" err="1"/>
              <a:t>noe</a:t>
            </a:r>
            <a:r>
              <a:rPr lang="en-US" dirty="0"/>
              <a:t> </a:t>
            </a:r>
            <a:r>
              <a:rPr lang="en-US" dirty="0" err="1"/>
              <a:t>lavere</a:t>
            </a:r>
            <a:r>
              <a:rPr lang="en-US" dirty="0"/>
              <a:t> </a:t>
            </a:r>
            <a:r>
              <a:rPr lang="en-US" dirty="0" err="1"/>
              <a:t>opptak</a:t>
            </a:r>
            <a:r>
              <a:rPr lang="en-US" dirty="0"/>
              <a:t> av </a:t>
            </a:r>
            <a:r>
              <a:rPr lang="en-US" dirty="0" err="1"/>
              <a:t>kontrast</a:t>
            </a:r>
            <a:r>
              <a:rPr lang="en-US" dirty="0"/>
              <a:t>, </a:t>
            </a:r>
            <a:r>
              <a:rPr lang="en-US" dirty="0" err="1"/>
              <a:t>og</a:t>
            </a:r>
            <a:r>
              <a:rPr lang="en-US" dirty="0"/>
              <a:t> </a:t>
            </a:r>
            <a:r>
              <a:rPr lang="en-US" i="1" dirty="0" err="1"/>
              <a:t>vasker</a:t>
            </a:r>
            <a:r>
              <a:rPr lang="en-US" i="1" dirty="0"/>
              <a:t> </a:t>
            </a:r>
            <a:r>
              <a:rPr lang="en-US" i="1" dirty="0" err="1"/>
              <a:t>ut</a:t>
            </a:r>
            <a:r>
              <a:rPr lang="en-US" i="1" dirty="0"/>
              <a:t> </a:t>
            </a:r>
            <a:r>
              <a:rPr lang="en-US" i="1" dirty="0" err="1"/>
              <a:t>kontrasten</a:t>
            </a:r>
            <a:r>
              <a:rPr lang="en-US" dirty="0"/>
              <a:t> </a:t>
            </a:r>
            <a:r>
              <a:rPr lang="en-US" dirty="0" err="1"/>
              <a:t>tidligere</a:t>
            </a:r>
            <a:r>
              <a:rPr lang="en-US" dirty="0"/>
              <a:t> </a:t>
            </a:r>
            <a:r>
              <a:rPr lang="en-US" dirty="0" err="1"/>
              <a:t>enn</a:t>
            </a:r>
            <a:r>
              <a:rPr lang="en-US" dirty="0"/>
              <a:t> normal </a:t>
            </a:r>
            <a:r>
              <a:rPr lang="en-US" dirty="0" err="1"/>
              <a:t>vev</a:t>
            </a:r>
            <a:r>
              <a:rPr lang="en-US" dirty="0"/>
              <a:t>.</a:t>
            </a:r>
          </a:p>
        </p:txBody>
      </p:sp>
      <p:pic>
        <p:nvPicPr>
          <p:cNvPr id="4" name="Picture 6">
            <a:extLst>
              <a:ext uri="{FF2B5EF4-FFF2-40B4-BE49-F238E27FC236}">
                <a16:creationId xmlns:a16="http://schemas.microsoft.com/office/drawing/2014/main" id="{BD221AF9-CD1E-D947-8C9C-1CB9E5B02487}"/>
              </a:ext>
            </a:extLst>
          </p:cNvPr>
          <p:cNvPicPr>
            <a:picLocks noChangeAspect="1"/>
          </p:cNvPicPr>
          <p:nvPr/>
        </p:nvPicPr>
        <p:blipFill>
          <a:blip r:embed="rId2"/>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279058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29590F6-218B-3F40-9B7E-F0D2668419B2}"/>
              </a:ext>
            </a:extLst>
          </p:cNvPr>
          <p:cNvSpPr>
            <a:spLocks noGrp="1"/>
          </p:cNvSpPr>
          <p:nvPr>
            <p:ph type="title"/>
          </p:nvPr>
        </p:nvSpPr>
        <p:spPr/>
        <p:txBody>
          <a:bodyPr/>
          <a:lstStyle/>
          <a:p>
            <a:r>
              <a:rPr lang="nb-NO" dirty="0"/>
              <a:t>EUS veiledet terapi</a:t>
            </a:r>
          </a:p>
        </p:txBody>
      </p:sp>
      <p:sp>
        <p:nvSpPr>
          <p:cNvPr id="6" name="Plassholder for tekst 5">
            <a:extLst>
              <a:ext uri="{FF2B5EF4-FFF2-40B4-BE49-F238E27FC236}">
                <a16:creationId xmlns:a16="http://schemas.microsoft.com/office/drawing/2014/main" id="{60EE8598-CFA8-E74A-AACF-F8A7817768FD}"/>
              </a:ext>
            </a:extLst>
          </p:cNvPr>
          <p:cNvSpPr>
            <a:spLocks noGrp="1"/>
          </p:cNvSpPr>
          <p:nvPr>
            <p:ph type="body" sz="half" idx="1"/>
          </p:nvPr>
        </p:nvSpPr>
        <p:spPr>
          <a:xfrm>
            <a:off x="383458" y="1524000"/>
            <a:ext cx="6346526" cy="4114800"/>
          </a:xfrm>
        </p:spPr>
        <p:txBody>
          <a:bodyPr>
            <a:noAutofit/>
          </a:bodyPr>
          <a:lstStyle/>
          <a:p>
            <a:r>
              <a:rPr lang="nb-NO" sz="2400" dirty="0"/>
              <a:t>EUS veiledet </a:t>
            </a:r>
            <a:r>
              <a:rPr lang="nb-NO" sz="2400" dirty="0" err="1"/>
              <a:t>coiling</a:t>
            </a:r>
            <a:r>
              <a:rPr lang="nb-NO" sz="2400" dirty="0"/>
              <a:t>/liming av varicer</a:t>
            </a:r>
          </a:p>
          <a:p>
            <a:r>
              <a:rPr lang="nb-NO" sz="2400" dirty="0"/>
              <a:t>EUS veiledet drenasje av pseudocyster</a:t>
            </a:r>
          </a:p>
          <a:p>
            <a:r>
              <a:rPr lang="nb-NO" sz="2400" dirty="0"/>
              <a:t>Direkte endoskopisk </a:t>
            </a:r>
            <a:r>
              <a:rPr lang="nb-NO" sz="2400" dirty="0" err="1"/>
              <a:t>nekrosektomi</a:t>
            </a:r>
            <a:r>
              <a:rPr lang="nb-NO" sz="2400" dirty="0"/>
              <a:t> av «</a:t>
            </a:r>
            <a:r>
              <a:rPr lang="nb-NO" sz="2400" dirty="0" err="1"/>
              <a:t>walled-off-necrosis</a:t>
            </a:r>
            <a:r>
              <a:rPr lang="nb-NO" sz="2400" dirty="0"/>
              <a:t>»</a:t>
            </a:r>
          </a:p>
          <a:p>
            <a:r>
              <a:rPr lang="nb-NO" sz="2400" dirty="0" err="1"/>
              <a:t>Gastrojenterostomi</a:t>
            </a:r>
            <a:endParaRPr lang="nb-NO" sz="2400" dirty="0"/>
          </a:p>
          <a:p>
            <a:r>
              <a:rPr lang="nb-NO" sz="2400" dirty="0"/>
              <a:t>Gallegangsdrenasjer</a:t>
            </a:r>
          </a:p>
          <a:p>
            <a:r>
              <a:rPr lang="nb-NO" sz="2400" dirty="0"/>
              <a:t>EUS veiledet drenasje av </a:t>
            </a:r>
            <a:r>
              <a:rPr lang="nb-NO" sz="2400" dirty="0" err="1"/>
              <a:t>pancreasgang</a:t>
            </a:r>
            <a:endParaRPr lang="nb-NO" sz="2400" dirty="0"/>
          </a:p>
          <a:p>
            <a:r>
              <a:rPr lang="nb-NO" sz="2400" dirty="0"/>
              <a:t>EUS veiledet innlegging av strålemarkører</a:t>
            </a:r>
          </a:p>
          <a:p>
            <a:r>
              <a:rPr lang="nb-NO" sz="2400" dirty="0"/>
              <a:t>EUS veiledet ablasjon i </a:t>
            </a:r>
            <a:r>
              <a:rPr lang="nb-NO" sz="2400" dirty="0" err="1"/>
              <a:t>pancreas</a:t>
            </a:r>
            <a:endParaRPr lang="nb-NO" sz="2400" dirty="0"/>
          </a:p>
        </p:txBody>
      </p:sp>
      <p:pic>
        <p:nvPicPr>
          <p:cNvPr id="15" name="Image 2" descr="BCT stent">
            <a:extLst>
              <a:ext uri="{FF2B5EF4-FFF2-40B4-BE49-F238E27FC236}">
                <a16:creationId xmlns:a16="http://schemas.microsoft.com/office/drawing/2014/main" id="{19D6EC6D-0463-7942-9197-D28AEC4B54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826" y="1659552"/>
            <a:ext cx="4087174" cy="4668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48612CA-4474-A246-B56E-804F7475F6C4}"/>
              </a:ext>
            </a:extLst>
          </p:cNvPr>
          <p:cNvPicPr>
            <a:picLocks noChangeAspect="1"/>
          </p:cNvPicPr>
          <p:nvPr/>
        </p:nvPicPr>
        <p:blipFill>
          <a:blip r:embed="rId3"/>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264029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5" descr="Aspirat pseudocyste.JPG"/>
          <p:cNvPicPr>
            <a:picLocks noChangeAspect="1"/>
          </p:cNvPicPr>
          <p:nvPr/>
        </p:nvPicPr>
        <p:blipFill>
          <a:blip r:embed="rId4"/>
          <a:srcRect/>
          <a:stretch>
            <a:fillRect/>
          </a:stretch>
        </p:blipFill>
        <p:spPr bwMode="auto">
          <a:xfrm>
            <a:off x="1617663" y="1641475"/>
            <a:ext cx="2954338" cy="2195513"/>
          </a:xfrm>
          <a:prstGeom prst="rect">
            <a:avLst/>
          </a:prstGeom>
        </p:spPr>
      </p:pic>
      <p:pic>
        <p:nvPicPr>
          <p:cNvPr id="32771" name="Picture 4" descr="Figure 13.jpg"/>
          <p:cNvPicPr>
            <a:picLocks noChangeAspect="1"/>
          </p:cNvPicPr>
          <p:nvPr/>
        </p:nvPicPr>
        <p:blipFill>
          <a:blip r:embed="rId5"/>
          <a:srcRect t="54803"/>
          <a:stretch>
            <a:fillRect/>
          </a:stretch>
        </p:blipFill>
        <p:spPr bwMode="auto">
          <a:xfrm>
            <a:off x="1617663" y="3917950"/>
            <a:ext cx="2954338" cy="2166938"/>
          </a:xfrm>
          <a:prstGeom prst="rect">
            <a:avLst/>
          </a:prstGeom>
        </p:spPr>
      </p:pic>
      <p:pic>
        <p:nvPicPr>
          <p:cNvPr id="5" name="Picture 3" descr="/Users/roaldfleslandhavre/Documents/Mine Dokumenter/Elastogafi/presentasjoner/EUROSON SCHOOL 2010/EUS FNA av intramural tumor_20081017113714_00009.avi">
            <a:hlinkClick r:id="" action="ppaction://media"/>
            <a:extLst>
              <a:ext uri="{FF2B5EF4-FFF2-40B4-BE49-F238E27FC236}">
                <a16:creationId xmlns:a16="http://schemas.microsoft.com/office/drawing/2014/main" id="{E8571846-086B-974F-ACAF-22E35E77C396}"/>
              </a:ext>
            </a:extLst>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4652963" y="1641475"/>
            <a:ext cx="5921375" cy="4443413"/>
          </a:xfrm>
          <a:prstGeom prst="rect">
            <a:avLst/>
          </a:prstGeom>
        </p:spPr>
      </p:pic>
      <p:sp>
        <p:nvSpPr>
          <p:cNvPr id="4" name="Title 3"/>
          <p:cNvSpPr>
            <a:spLocks noGrp="1"/>
          </p:cNvSpPr>
          <p:nvPr>
            <p:ph type="title"/>
          </p:nvPr>
        </p:nvSpPr>
        <p:spPr>
          <a:xfrm>
            <a:off x="609600" y="274638"/>
            <a:ext cx="10972800" cy="1143000"/>
          </a:xfrm>
        </p:spPr>
        <p:txBody>
          <a:bodyPr anchor="ctr">
            <a:normAutofit/>
          </a:bodyPr>
          <a:lstStyle/>
          <a:p>
            <a:pPr eaLnBrk="1" hangingPunct="1">
              <a:lnSpc>
                <a:spcPct val="90000"/>
              </a:lnSpc>
              <a:defRPr/>
            </a:pPr>
            <a:r>
              <a:rPr lang="nb-NO" sz="3700" dirty="0"/>
              <a:t>Før: EUS veiledet drenasje av pseudocyster med dobbel </a:t>
            </a:r>
            <a:r>
              <a:rPr lang="nb-NO" sz="3700" dirty="0" err="1"/>
              <a:t>pigtail</a:t>
            </a:r>
            <a:r>
              <a:rPr lang="nb-NO" sz="3700" dirty="0"/>
              <a:t> </a:t>
            </a:r>
            <a:r>
              <a:rPr lang="nb-NO" sz="3700" dirty="0" err="1"/>
              <a:t>stent</a:t>
            </a:r>
            <a:endParaRPr lang="nb-NO" sz="3700" dirty="0"/>
          </a:p>
        </p:txBody>
      </p:sp>
      <p:pic>
        <p:nvPicPr>
          <p:cNvPr id="6" name="Picture 6">
            <a:extLst>
              <a:ext uri="{FF2B5EF4-FFF2-40B4-BE49-F238E27FC236}">
                <a16:creationId xmlns:a16="http://schemas.microsoft.com/office/drawing/2014/main" id="{EDA926E2-E648-3642-8FBD-7C7BF5306BA5}"/>
              </a:ext>
            </a:extLst>
          </p:cNvPr>
          <p:cNvPicPr>
            <a:picLocks noChangeAspect="1"/>
          </p:cNvPicPr>
          <p:nvPr/>
        </p:nvPicPr>
        <p:blipFill>
          <a:blip r:embed="rId7"/>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2126223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3E74E7-E336-3F4D-8AC9-0460B2AA5EE9}"/>
              </a:ext>
            </a:extLst>
          </p:cNvPr>
          <p:cNvSpPr>
            <a:spLocks noGrp="1"/>
          </p:cNvSpPr>
          <p:nvPr>
            <p:ph type="title"/>
          </p:nvPr>
        </p:nvSpPr>
        <p:spPr>
          <a:xfrm>
            <a:off x="426719" y="452718"/>
            <a:ext cx="9974108" cy="1400530"/>
          </a:xfrm>
        </p:spPr>
        <p:txBody>
          <a:bodyPr/>
          <a:lstStyle/>
          <a:p>
            <a:r>
              <a:rPr lang="nb-NO" sz="4000" dirty="0"/>
              <a:t>Nå: Lumen </a:t>
            </a:r>
            <a:r>
              <a:rPr lang="nb-NO" sz="4000" dirty="0" err="1"/>
              <a:t>apposing</a:t>
            </a:r>
            <a:r>
              <a:rPr lang="nb-NO" sz="4000" dirty="0"/>
              <a:t> metal </a:t>
            </a:r>
            <a:r>
              <a:rPr lang="nb-NO" sz="4000" dirty="0" err="1"/>
              <a:t>stents</a:t>
            </a:r>
            <a:r>
              <a:rPr lang="nb-NO" sz="4000" dirty="0"/>
              <a:t> (LAMS)</a:t>
            </a:r>
          </a:p>
        </p:txBody>
      </p:sp>
      <p:sp>
        <p:nvSpPr>
          <p:cNvPr id="3" name="Plassholder for innhold 2">
            <a:extLst>
              <a:ext uri="{FF2B5EF4-FFF2-40B4-BE49-F238E27FC236}">
                <a16:creationId xmlns:a16="http://schemas.microsoft.com/office/drawing/2014/main" id="{FB890F36-5EE1-0C4A-ADAA-D441402E0B4F}"/>
              </a:ext>
            </a:extLst>
          </p:cNvPr>
          <p:cNvSpPr>
            <a:spLocks noGrp="1"/>
          </p:cNvSpPr>
          <p:nvPr>
            <p:ph idx="1"/>
          </p:nvPr>
        </p:nvSpPr>
        <p:spPr>
          <a:xfrm>
            <a:off x="426719" y="1853248"/>
            <a:ext cx="7659619" cy="4097497"/>
          </a:xfrm>
        </p:spPr>
        <p:txBody>
          <a:bodyPr>
            <a:normAutofit/>
          </a:bodyPr>
          <a:lstStyle/>
          <a:p>
            <a:r>
              <a:rPr lang="nb-NO" sz="2400" dirty="0"/>
              <a:t>Diatermi integrert i  avleveringsmekanismen</a:t>
            </a:r>
          </a:p>
          <a:p>
            <a:r>
              <a:rPr lang="nb-NO" sz="2400" dirty="0"/>
              <a:t>Selvekspanderende</a:t>
            </a:r>
          </a:p>
          <a:p>
            <a:r>
              <a:rPr lang="nb-NO" sz="2400" dirty="0"/>
              <a:t>To krager som holder </a:t>
            </a:r>
            <a:r>
              <a:rPr lang="nb-NO" sz="2400" dirty="0" err="1"/>
              <a:t>hulorganer</a:t>
            </a:r>
            <a:r>
              <a:rPr lang="nb-NO" sz="2400" dirty="0"/>
              <a:t> sammen</a:t>
            </a:r>
          </a:p>
          <a:p>
            <a:r>
              <a:rPr lang="nb-NO" sz="2400" dirty="0"/>
              <a:t>Etter hvert dannes det en tett fistel</a:t>
            </a:r>
          </a:p>
        </p:txBody>
      </p:sp>
      <p:pic>
        <p:nvPicPr>
          <p:cNvPr id="1030" name="Picture 6" descr="Hot AXIOS™ Stent and Electrocautery-Enhanced Delivery System">
            <a:extLst>
              <a:ext uri="{FF2B5EF4-FFF2-40B4-BE49-F238E27FC236}">
                <a16:creationId xmlns:a16="http://schemas.microsoft.com/office/drawing/2014/main" id="{ECB364F8-5D52-F443-BD92-2E57FAAD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564" y="1424782"/>
            <a:ext cx="3326836"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EDF25ACB-1B5A-8A45-B2F6-48A246ED2F10}"/>
              </a:ext>
            </a:extLst>
          </p:cNvPr>
          <p:cNvSpPr txBox="1"/>
          <p:nvPr/>
        </p:nvSpPr>
        <p:spPr>
          <a:xfrm>
            <a:off x="8255564" y="6398696"/>
            <a:ext cx="3272563" cy="369332"/>
          </a:xfrm>
          <a:prstGeom prst="rect">
            <a:avLst/>
          </a:prstGeom>
          <a:noFill/>
        </p:spPr>
        <p:txBody>
          <a:bodyPr wrap="none" rtlCol="0">
            <a:spAutoFit/>
          </a:bodyPr>
          <a:lstStyle/>
          <a:p>
            <a:r>
              <a:rPr lang="nb-NO" dirty="0"/>
              <a:t>Hot </a:t>
            </a:r>
            <a:r>
              <a:rPr lang="nb-NO" dirty="0" err="1"/>
              <a:t>Axios</a:t>
            </a:r>
            <a:r>
              <a:rPr lang="nb-NO" dirty="0"/>
              <a:t>. Foto: Boston Scientific</a:t>
            </a:r>
          </a:p>
        </p:txBody>
      </p:sp>
      <p:pic>
        <p:nvPicPr>
          <p:cNvPr id="8" name="Plassholder for innhold 6">
            <a:extLst>
              <a:ext uri="{FF2B5EF4-FFF2-40B4-BE49-F238E27FC236}">
                <a16:creationId xmlns:a16="http://schemas.microsoft.com/office/drawing/2014/main" id="{123B765E-A61D-FF41-AB12-7DB7BCAE3C7B}"/>
              </a:ext>
            </a:extLst>
          </p:cNvPr>
          <p:cNvPicPr>
            <a:picLocks noChangeAspect="1"/>
          </p:cNvPicPr>
          <p:nvPr/>
        </p:nvPicPr>
        <p:blipFill>
          <a:blip r:embed="rId3"/>
          <a:srcRect l="21545" r="21545"/>
          <a:stretch>
            <a:fillRect/>
          </a:stretch>
        </p:blipFill>
        <p:spPr>
          <a:xfrm>
            <a:off x="5048250" y="4076701"/>
            <a:ext cx="2095500" cy="2049463"/>
          </a:xfrm>
          <a:prstGeom prst="rect">
            <a:avLst/>
          </a:prstGeom>
        </p:spPr>
      </p:pic>
      <p:sp>
        <p:nvSpPr>
          <p:cNvPr id="10" name="TekstSylinder 7">
            <a:extLst>
              <a:ext uri="{FF2B5EF4-FFF2-40B4-BE49-F238E27FC236}">
                <a16:creationId xmlns:a16="http://schemas.microsoft.com/office/drawing/2014/main" id="{A59FDB6D-6337-174B-B370-D5F438C5230A}"/>
              </a:ext>
            </a:extLst>
          </p:cNvPr>
          <p:cNvSpPr txBox="1">
            <a:spLocks noChangeArrowheads="1"/>
          </p:cNvSpPr>
          <p:nvPr/>
        </p:nvSpPr>
        <p:spPr bwMode="auto">
          <a:xfrm>
            <a:off x="5051424" y="6121697"/>
            <a:ext cx="28760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nb-NO" sz="1800" dirty="0" err="1">
                <a:latin typeface="Calibri" panose="020F0502020204030204" pitchFamily="34" charset="0"/>
                <a:cs typeface="Calibri" panose="020F0502020204030204" pitchFamily="34" charset="0"/>
              </a:rPr>
              <a:t>Nagi</a:t>
            </a:r>
            <a:r>
              <a:rPr lang="nb-NO" sz="1800" dirty="0">
                <a:latin typeface="Calibri" panose="020F0502020204030204" pitchFamily="34" charset="0"/>
                <a:cs typeface="Calibri" panose="020F0502020204030204" pitchFamily="34" charset="0"/>
              </a:rPr>
              <a:t> </a:t>
            </a:r>
            <a:r>
              <a:rPr lang="nb-NO" sz="1800" dirty="0" err="1">
                <a:latin typeface="Calibri" panose="020F0502020204030204" pitchFamily="34" charset="0"/>
                <a:cs typeface="Calibri" panose="020F0502020204030204" pitchFamily="34" charset="0"/>
              </a:rPr>
              <a:t>stent</a:t>
            </a:r>
            <a:r>
              <a:rPr lang="nb-NO" sz="1800" dirty="0">
                <a:latin typeface="Calibri" panose="020F0502020204030204" pitchFamily="34" charset="0"/>
                <a:cs typeface="Calibri" panose="020F0502020204030204" pitchFamily="34" charset="0"/>
              </a:rPr>
              <a:t> (</a:t>
            </a:r>
            <a:r>
              <a:rPr lang="nb-NO" sz="1800" dirty="0" err="1">
                <a:latin typeface="Calibri" panose="020F0502020204030204" pitchFamily="34" charset="0"/>
                <a:cs typeface="Calibri" panose="020F0502020204030204" pitchFamily="34" charset="0"/>
              </a:rPr>
              <a:t>Taewoong</a:t>
            </a:r>
            <a:r>
              <a:rPr lang="nb-NO" sz="1800" dirty="0">
                <a:latin typeface="Calibri" panose="020F0502020204030204" pitchFamily="34" charset="0"/>
                <a:cs typeface="Calibri" panose="020F0502020204030204" pitchFamily="34" charset="0"/>
              </a:rPr>
              <a:t> Medical)</a:t>
            </a:r>
          </a:p>
        </p:txBody>
      </p:sp>
      <p:pic>
        <p:nvPicPr>
          <p:cNvPr id="1032" name="Picture 8" descr="Biliary Stent HOT SPAXUS – Iptl">
            <a:extLst>
              <a:ext uri="{FF2B5EF4-FFF2-40B4-BE49-F238E27FC236}">
                <a16:creationId xmlns:a16="http://schemas.microsoft.com/office/drawing/2014/main" id="{0DA1E8B6-94EA-D74E-B9AC-CF2B81A9A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966" y="4013285"/>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D5D66894-EB07-564D-82C9-E9C7F1918877}"/>
              </a:ext>
            </a:extLst>
          </p:cNvPr>
          <p:cNvSpPr txBox="1"/>
          <p:nvPr/>
        </p:nvSpPr>
        <p:spPr>
          <a:xfrm>
            <a:off x="1104238" y="6214030"/>
            <a:ext cx="3046411" cy="369332"/>
          </a:xfrm>
          <a:prstGeom prst="rect">
            <a:avLst/>
          </a:prstGeom>
          <a:noFill/>
        </p:spPr>
        <p:txBody>
          <a:bodyPr wrap="none" rtlCol="0">
            <a:spAutoFit/>
          </a:bodyPr>
          <a:lstStyle/>
          <a:p>
            <a:r>
              <a:rPr lang="nb-NO" dirty="0"/>
              <a:t>Hot </a:t>
            </a:r>
            <a:r>
              <a:rPr lang="nb-NO" dirty="0" err="1"/>
              <a:t>Spaxus</a:t>
            </a:r>
            <a:r>
              <a:rPr lang="nb-NO" dirty="0"/>
              <a:t> (</a:t>
            </a:r>
            <a:r>
              <a:rPr lang="nb-NO" dirty="0" err="1"/>
              <a:t>Tewoong</a:t>
            </a:r>
            <a:r>
              <a:rPr lang="nb-NO" dirty="0"/>
              <a:t> Medical)</a:t>
            </a:r>
          </a:p>
        </p:txBody>
      </p:sp>
      <p:pic>
        <p:nvPicPr>
          <p:cNvPr id="11" name="Picture 6">
            <a:extLst>
              <a:ext uri="{FF2B5EF4-FFF2-40B4-BE49-F238E27FC236}">
                <a16:creationId xmlns:a16="http://schemas.microsoft.com/office/drawing/2014/main" id="{3088581D-C651-A844-BA72-68B3B89C828B}"/>
              </a:ext>
            </a:extLst>
          </p:cNvPr>
          <p:cNvPicPr>
            <a:picLocks noChangeAspect="1"/>
          </p:cNvPicPr>
          <p:nvPr/>
        </p:nvPicPr>
        <p:blipFill>
          <a:blip r:embed="rId5"/>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967596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p:txBody>
          <a:bodyPr/>
          <a:lstStyle/>
          <a:p>
            <a:r>
              <a:rPr lang="nb-NO">
                <a:latin typeface="Arial Unicode MS" charset="0"/>
                <a:ea typeface="ＭＳ Ｐゴシック" charset="0"/>
                <a:cs typeface="ＭＳ Ｐゴシック" charset="0"/>
              </a:rPr>
              <a:t>Cyste /abscess drenasje</a:t>
            </a:r>
          </a:p>
        </p:txBody>
      </p:sp>
      <p:sp>
        <p:nvSpPr>
          <p:cNvPr id="755715" name="Rectangle 3"/>
          <p:cNvSpPr>
            <a:spLocks noGrp="1" noChangeArrowheads="1"/>
          </p:cNvSpPr>
          <p:nvPr>
            <p:ph type="body" sz="half" idx="1"/>
          </p:nvPr>
        </p:nvSpPr>
        <p:spPr>
          <a:xfrm>
            <a:off x="721217" y="1752600"/>
            <a:ext cx="5080000" cy="4114800"/>
          </a:xfrm>
        </p:spPr>
        <p:txBody>
          <a:bodyPr>
            <a:noAutofit/>
          </a:bodyPr>
          <a:lstStyle/>
          <a:p>
            <a:pPr>
              <a:lnSpc>
                <a:spcPct val="90000"/>
              </a:lnSpc>
            </a:pPr>
            <a:r>
              <a:rPr lang="nb-NO" sz="2400" dirty="0">
                <a:latin typeface="Arial" charset="0"/>
                <a:ea typeface="ＭＳ Ｐゴシック" charset="0"/>
                <a:cs typeface="ＭＳ Ｐゴシック" charset="0"/>
              </a:rPr>
              <a:t>pseudocyster i pankreas etter akutt pankreatitt/</a:t>
            </a:r>
          </a:p>
          <a:p>
            <a:pPr>
              <a:lnSpc>
                <a:spcPct val="90000"/>
              </a:lnSpc>
            </a:pPr>
            <a:r>
              <a:rPr lang="nb-NO" sz="2400" dirty="0">
                <a:latin typeface="Arial" charset="0"/>
                <a:ea typeface="ＭＳ Ｐゴシック" charset="0"/>
                <a:cs typeface="ＭＳ Ｐゴシック" charset="0"/>
              </a:rPr>
              <a:t>væskeansamling postoperativt</a:t>
            </a:r>
          </a:p>
          <a:p>
            <a:pPr>
              <a:lnSpc>
                <a:spcPct val="90000"/>
              </a:lnSpc>
            </a:pPr>
            <a:r>
              <a:rPr lang="nb-NO" sz="2400" dirty="0">
                <a:latin typeface="Arial" charset="0"/>
                <a:ea typeface="ＭＳ Ｐゴシック" charset="0"/>
                <a:cs typeface="ＭＳ Ｐゴシック" charset="0"/>
              </a:rPr>
              <a:t>«</a:t>
            </a:r>
            <a:r>
              <a:rPr lang="nb-NO" sz="2400" dirty="0" err="1">
                <a:latin typeface="Arial" charset="0"/>
                <a:ea typeface="ＭＳ Ｐゴシック" charset="0"/>
                <a:cs typeface="ＭＳ Ｐゴシック" charset="0"/>
              </a:rPr>
              <a:t>disrupted</a:t>
            </a:r>
            <a:r>
              <a:rPr lang="nb-NO" sz="2400" dirty="0">
                <a:latin typeface="Arial" charset="0"/>
                <a:ea typeface="ＭＳ Ｐゴシック" charset="0"/>
                <a:cs typeface="ＭＳ Ｐゴシック" charset="0"/>
              </a:rPr>
              <a:t> </a:t>
            </a:r>
            <a:r>
              <a:rPr lang="nb-NO" sz="2400" dirty="0" err="1">
                <a:latin typeface="Arial" charset="0"/>
                <a:ea typeface="ＭＳ Ｐゴシック" charset="0"/>
                <a:cs typeface="ＭＳ Ｐゴシック" charset="0"/>
              </a:rPr>
              <a:t>duct</a:t>
            </a:r>
            <a:r>
              <a:rPr lang="nb-NO" sz="2400" dirty="0">
                <a:latin typeface="Arial" charset="0"/>
                <a:ea typeface="ＭＳ Ｐゴシック" charset="0"/>
                <a:cs typeface="ＭＳ Ｐゴシック" charset="0"/>
              </a:rPr>
              <a:t> </a:t>
            </a:r>
            <a:r>
              <a:rPr lang="nb-NO" sz="2400" dirty="0" err="1">
                <a:latin typeface="Arial" charset="0"/>
                <a:ea typeface="ＭＳ Ｐゴシック" charset="0"/>
                <a:cs typeface="ＭＳ Ｐゴシック" charset="0"/>
              </a:rPr>
              <a:t>syndrome</a:t>
            </a:r>
            <a:r>
              <a:rPr lang="nb-NO" sz="2400" dirty="0">
                <a:latin typeface="Arial" charset="0"/>
                <a:ea typeface="ＭＳ Ｐゴシック" charset="0"/>
                <a:cs typeface="ＭＳ Ｐゴシック" charset="0"/>
              </a:rPr>
              <a:t>»</a:t>
            </a:r>
          </a:p>
          <a:p>
            <a:pPr>
              <a:lnSpc>
                <a:spcPct val="90000"/>
              </a:lnSpc>
            </a:pPr>
            <a:r>
              <a:rPr lang="nb-NO" sz="2400" dirty="0">
                <a:latin typeface="Arial" charset="0"/>
                <a:ea typeface="ＭＳ Ｐゴシック" charset="0"/>
                <a:cs typeface="ＭＳ Ｐゴシック" charset="0"/>
              </a:rPr>
              <a:t>&gt; 1 </a:t>
            </a:r>
            <a:r>
              <a:rPr lang="nb-NO" sz="2400" dirty="0" err="1">
                <a:latin typeface="Arial" charset="0"/>
                <a:ea typeface="ＭＳ Ｐゴシック" charset="0"/>
                <a:cs typeface="ＭＳ Ｐゴシック" charset="0"/>
              </a:rPr>
              <a:t>mnd</a:t>
            </a:r>
            <a:r>
              <a:rPr lang="nb-NO" sz="2400" dirty="0">
                <a:latin typeface="Arial" charset="0"/>
                <a:ea typeface="ＭＳ Ｐゴシック" charset="0"/>
                <a:cs typeface="ＭＳ Ｐゴシック" charset="0"/>
              </a:rPr>
              <a:t> siden akutt pankreatitt</a:t>
            </a:r>
          </a:p>
          <a:p>
            <a:pPr>
              <a:lnSpc>
                <a:spcPct val="90000"/>
              </a:lnSpc>
            </a:pPr>
            <a:r>
              <a:rPr lang="nb-NO" sz="2400" dirty="0">
                <a:latin typeface="Arial" charset="0"/>
                <a:ea typeface="ＭＳ Ｐゴシック" charset="0"/>
                <a:cs typeface="ＭＳ Ｐゴシック" charset="0"/>
              </a:rPr>
              <a:t>Cyste &gt; 4-6 cm symptomgivende, eller infisert</a:t>
            </a:r>
          </a:p>
          <a:p>
            <a:pPr>
              <a:lnSpc>
                <a:spcPct val="90000"/>
              </a:lnSpc>
            </a:pPr>
            <a:r>
              <a:rPr lang="nb-NO" sz="2400" dirty="0">
                <a:latin typeface="Arial" charset="0"/>
                <a:ea typeface="ＭＳ Ｐゴシック" charset="0"/>
                <a:cs typeface="ＭＳ Ｐゴシック" charset="0"/>
              </a:rPr>
              <a:t>&lt;1 cm avstand til cystevegg</a:t>
            </a:r>
          </a:p>
          <a:p>
            <a:pPr>
              <a:lnSpc>
                <a:spcPct val="90000"/>
              </a:lnSpc>
            </a:pPr>
            <a:r>
              <a:rPr lang="nb-NO" sz="2400" dirty="0">
                <a:latin typeface="Arial" charset="0"/>
                <a:ea typeface="ＭＳ Ｐゴシック" charset="0"/>
                <a:cs typeface="ＭＳ Ｐゴシック" charset="0"/>
              </a:rPr>
              <a:t>Prosedyre: Innstikk med diatermi og anleggelse av «Lumen </a:t>
            </a:r>
            <a:r>
              <a:rPr lang="nb-NO" sz="2400" dirty="0" err="1">
                <a:latin typeface="Arial" charset="0"/>
                <a:ea typeface="ＭＳ Ｐゴシック" charset="0"/>
                <a:cs typeface="ＭＳ Ｐゴシック" charset="0"/>
              </a:rPr>
              <a:t>Apposing</a:t>
            </a:r>
            <a:r>
              <a:rPr lang="nb-NO" sz="2400" dirty="0">
                <a:latin typeface="Arial" charset="0"/>
                <a:ea typeface="ＭＳ Ｐゴシック" charset="0"/>
                <a:cs typeface="ＭＳ Ｐゴシック" charset="0"/>
              </a:rPr>
              <a:t> Metal </a:t>
            </a:r>
            <a:r>
              <a:rPr lang="nb-NO" sz="2400" dirty="0" err="1">
                <a:latin typeface="Arial" charset="0"/>
                <a:ea typeface="ＭＳ Ｐゴシック" charset="0"/>
                <a:cs typeface="ＭＳ Ｐゴシック" charset="0"/>
              </a:rPr>
              <a:t>Stent</a:t>
            </a:r>
            <a:r>
              <a:rPr lang="nb-NO" sz="2400" dirty="0">
                <a:latin typeface="Arial" charset="0"/>
                <a:ea typeface="ＭＳ Ｐゴシック" charset="0"/>
                <a:cs typeface="ＭＳ Ｐゴシック" charset="0"/>
              </a:rPr>
              <a:t>» (LAMS)</a:t>
            </a:r>
          </a:p>
        </p:txBody>
      </p:sp>
      <p:pic>
        <p:nvPicPr>
          <p:cNvPr id="6" name="Picture 2" descr="H:\Bilder EUS\Hanaro stent\14-11-10 Hanaro stent 1\EUS nål inn i cystelumen 19 G.jpg">
            <a:extLst>
              <a:ext uri="{FF2B5EF4-FFF2-40B4-BE49-F238E27FC236}">
                <a16:creationId xmlns:a16="http://schemas.microsoft.com/office/drawing/2014/main" id="{DC1C967E-79FF-054F-81CB-0A4991B43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61" t="7893" r="7872" b="20720"/>
          <a:stretch/>
        </p:blipFill>
        <p:spPr bwMode="auto">
          <a:xfrm>
            <a:off x="6096000" y="2091977"/>
            <a:ext cx="5587631" cy="38932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0634A99-6052-A04F-B896-0EF90CAD96A8}"/>
              </a:ext>
            </a:extLst>
          </p:cNvPr>
          <p:cNvPicPr>
            <a:picLocks noChangeAspect="1"/>
          </p:cNvPicPr>
          <p:nvPr/>
        </p:nvPicPr>
        <p:blipFill>
          <a:blip r:embed="rId4"/>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71413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176E9E-319C-0B4E-A217-0ABED19C194C}"/>
              </a:ext>
            </a:extLst>
          </p:cNvPr>
          <p:cNvSpPr>
            <a:spLocks noGrp="1"/>
          </p:cNvSpPr>
          <p:nvPr>
            <p:ph type="title"/>
          </p:nvPr>
        </p:nvSpPr>
        <p:spPr>
          <a:xfrm>
            <a:off x="646111" y="249887"/>
            <a:ext cx="9404723" cy="1400530"/>
          </a:xfrm>
        </p:spPr>
        <p:txBody>
          <a:bodyPr>
            <a:normAutofit fontScale="90000"/>
          </a:bodyPr>
          <a:lstStyle/>
          <a:p>
            <a:r>
              <a:rPr lang="nb-NO" dirty="0"/>
              <a:t>EUS som ledd i behandlingen:</a:t>
            </a:r>
            <a:br>
              <a:rPr lang="nb-NO" dirty="0"/>
            </a:br>
            <a:r>
              <a:rPr lang="nb-NO" dirty="0"/>
              <a:t>EUS veiledet plassering av strålemarkører</a:t>
            </a:r>
          </a:p>
        </p:txBody>
      </p:sp>
      <p:sp>
        <p:nvSpPr>
          <p:cNvPr id="3" name="Plassholder for innhold 2">
            <a:extLst>
              <a:ext uri="{FF2B5EF4-FFF2-40B4-BE49-F238E27FC236}">
                <a16:creationId xmlns:a16="http://schemas.microsoft.com/office/drawing/2014/main" id="{94CDDA61-EBD7-A74C-8DE1-CD24CB15BF2A}"/>
              </a:ext>
            </a:extLst>
          </p:cNvPr>
          <p:cNvSpPr>
            <a:spLocks noGrp="1"/>
          </p:cNvSpPr>
          <p:nvPr>
            <p:ph idx="1"/>
          </p:nvPr>
        </p:nvSpPr>
        <p:spPr>
          <a:xfrm>
            <a:off x="1104293" y="2209801"/>
            <a:ext cx="8946541" cy="4195481"/>
          </a:xfrm>
        </p:spPr>
        <p:txBody>
          <a:bodyPr/>
          <a:lstStyle/>
          <a:p>
            <a:r>
              <a:rPr lang="nb-NO" dirty="0"/>
              <a:t>Strålemarkører (</a:t>
            </a:r>
            <a:r>
              <a:rPr lang="nb-NO" dirty="0" err="1"/>
              <a:t>fiducials</a:t>
            </a:r>
            <a:r>
              <a:rPr lang="nb-NO" dirty="0"/>
              <a:t>) benyttes for å markere randsone for  svulster slik av strålefelt kan planlegges mer nøyaktig</a:t>
            </a:r>
          </a:p>
          <a:p>
            <a:r>
              <a:rPr lang="nb-NO" dirty="0"/>
              <a:t>Stråle hele tumor – unngå friskt vev mest mulig</a:t>
            </a:r>
          </a:p>
          <a:p>
            <a:r>
              <a:rPr lang="nb-NO" dirty="0"/>
              <a:t>Flere typer tilgjengelig: </a:t>
            </a:r>
          </a:p>
        </p:txBody>
      </p:sp>
      <p:pic>
        <p:nvPicPr>
          <p:cNvPr id="5" name="Picture 2">
            <a:extLst>
              <a:ext uri="{FF2B5EF4-FFF2-40B4-BE49-F238E27FC236}">
                <a16:creationId xmlns:a16="http://schemas.microsoft.com/office/drawing/2014/main" id="{04C6C1EC-01EC-1D4F-8FEA-42CA48D7F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04" y="3863182"/>
            <a:ext cx="5157216" cy="21402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l 6">
            <a:extLst>
              <a:ext uri="{FF2B5EF4-FFF2-40B4-BE49-F238E27FC236}">
                <a16:creationId xmlns:a16="http://schemas.microsoft.com/office/drawing/2014/main" id="{9E639827-253F-A24B-8EA2-8FDA840AF41E}"/>
              </a:ext>
            </a:extLst>
          </p:cNvPr>
          <p:cNvGraphicFramePr>
            <a:graphicFrameLocks noGrp="1"/>
          </p:cNvGraphicFramePr>
          <p:nvPr/>
        </p:nvGraphicFramePr>
        <p:xfrm>
          <a:off x="2279904" y="6156327"/>
          <a:ext cx="8403525" cy="518160"/>
        </p:xfrm>
        <a:graphic>
          <a:graphicData uri="http://schemas.openxmlformats.org/drawingml/2006/table">
            <a:tbl>
              <a:tblPr/>
              <a:tblGrid>
                <a:gridCol w="8403525">
                  <a:extLst>
                    <a:ext uri="{9D8B030D-6E8A-4147-A177-3AD203B41FA5}">
                      <a16:colId xmlns:a16="http://schemas.microsoft.com/office/drawing/2014/main" val="467678651"/>
                    </a:ext>
                  </a:extLst>
                </a:gridCol>
              </a:tblGrid>
              <a:tr h="0">
                <a:tc>
                  <a:txBody>
                    <a:bodyPr/>
                    <a:lstStyle/>
                    <a:p>
                      <a:r>
                        <a:rPr lang="nb-NO" sz="1400" dirty="0">
                          <a:solidFill>
                            <a:schemeClr val="bg1"/>
                          </a:solidFill>
                          <a:effectLst/>
                          <a:hlinkClick r:id="rId3">
                            <a:extLst>
                              <a:ext uri="{A12FA001-AC4F-418D-AE19-62706E023703}">
                                <ahyp:hlinkClr xmlns:ahyp="http://schemas.microsoft.com/office/drawing/2018/hyperlinkcolor" val="tx"/>
                              </a:ext>
                            </a:extLst>
                          </a:hlinkClick>
                        </a:rPr>
                        <a:t>Endosc Int Open. 2015 Aug; 3(4): E373–E377.</a:t>
                      </a:r>
                      <a:r>
                        <a:rPr lang="nb-NO" sz="1400" dirty="0">
                          <a:solidFill>
                            <a:schemeClr val="bg1"/>
                          </a:solidFill>
                          <a:effectLst/>
                        </a:rPr>
                        <a:t>Published online 2015 Jul 21. </a:t>
                      </a:r>
                      <a:r>
                        <a:rPr lang="nb-NO" sz="1400" dirty="0" err="1">
                          <a:solidFill>
                            <a:schemeClr val="bg1"/>
                          </a:solidFill>
                          <a:effectLst/>
                        </a:rPr>
                        <a:t>doi</a:t>
                      </a:r>
                      <a:r>
                        <a:rPr lang="nb-NO" sz="1400" dirty="0">
                          <a:solidFill>
                            <a:schemeClr val="bg1"/>
                          </a:solidFill>
                          <a:effectLst/>
                        </a:rPr>
                        <a:t>: </a:t>
                      </a:r>
                      <a:r>
                        <a:rPr lang="nb-NO" sz="1400" dirty="0">
                          <a:solidFill>
                            <a:schemeClr val="bg1"/>
                          </a:solidFill>
                          <a:effectLst/>
                          <a:hlinkClick r:id="rId4">
                            <a:extLst>
                              <a:ext uri="{A12FA001-AC4F-418D-AE19-62706E023703}">
                                <ahyp:hlinkClr xmlns:ahyp="http://schemas.microsoft.com/office/drawing/2018/hyperlinkcolor" val="tx"/>
                              </a:ext>
                            </a:extLst>
                          </a:hlinkClick>
                        </a:rPr>
                        <a:t>10.1055/s-0034-1392274</a:t>
                      </a:r>
                      <a:endParaRPr lang="nb-NO" sz="1400" dirty="0">
                        <a:solidFill>
                          <a:schemeClr val="bg1"/>
                        </a:solidFill>
                        <a:effectLst/>
                      </a:endParaRPr>
                    </a:p>
                  </a:txBody>
                  <a:tcPr>
                    <a:lnL>
                      <a:noFill/>
                    </a:lnL>
                    <a:lnR>
                      <a:noFill/>
                    </a:lnR>
                    <a:lnT>
                      <a:noFill/>
                    </a:lnT>
                    <a:lnB>
                      <a:noFill/>
                    </a:lnB>
                    <a:solidFill>
                      <a:srgbClr val="FFFFFF"/>
                    </a:solidFill>
                  </a:tcPr>
                </a:tc>
                <a:extLst>
                  <a:ext uri="{0D108BD9-81ED-4DB2-BD59-A6C34878D82A}">
                    <a16:rowId xmlns:a16="http://schemas.microsoft.com/office/drawing/2014/main" val="2081968722"/>
                  </a:ext>
                </a:extLst>
              </a:tr>
            </a:tbl>
          </a:graphicData>
        </a:graphic>
      </p:graphicFrame>
      <p:pic>
        <p:nvPicPr>
          <p:cNvPr id="7174" name="Picture 6">
            <a:extLst>
              <a:ext uri="{FF2B5EF4-FFF2-40B4-BE49-F238E27FC236}">
                <a16:creationId xmlns:a16="http://schemas.microsoft.com/office/drawing/2014/main" id="{607C39C6-D4A1-7741-8B51-BC6B99FA7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4481" y="3460766"/>
            <a:ext cx="3042559" cy="261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nb-NO" dirty="0">
                <a:ea typeface="+mj-ea"/>
                <a:cs typeface="+mj-cs"/>
              </a:rPr>
              <a:t>Endoskopisk UL (EUS) </a:t>
            </a:r>
          </a:p>
        </p:txBody>
      </p:sp>
      <p:pic>
        <p:nvPicPr>
          <p:cNvPr id="5" name="Content Placeholder 4" descr="Fig 5_MS.jpg"/>
          <p:cNvPicPr>
            <a:picLocks noGrp="1" noChangeAspect="1"/>
          </p:cNvPicPr>
          <p:nvPr>
            <p:ph sz="half" idx="1"/>
          </p:nvPr>
        </p:nvPicPr>
        <p:blipFill>
          <a:blip r:embed="rId3"/>
          <a:srcRect l="-11728" r="-11728"/>
          <a:stretch>
            <a:fillRect/>
          </a:stretch>
        </p:blipFill>
        <p:spPr>
          <a:xfrm>
            <a:off x="1283012" y="1980873"/>
            <a:ext cx="3423099" cy="3696947"/>
          </a:xfrm>
        </p:spPr>
      </p:pic>
      <p:pic>
        <p:nvPicPr>
          <p:cNvPr id="6" name="Content Placeholder 5" descr="Fig 6_MS.jpg"/>
          <p:cNvPicPr>
            <a:picLocks noGrp="1" noChangeAspect="1"/>
          </p:cNvPicPr>
          <p:nvPr>
            <p:ph sz="half" idx="2"/>
          </p:nvPr>
        </p:nvPicPr>
        <p:blipFill>
          <a:blip r:embed="rId4"/>
          <a:srcRect t="-22000" b="-22000"/>
          <a:stretch>
            <a:fillRect/>
          </a:stretch>
        </p:blipFill>
        <p:spPr>
          <a:xfrm>
            <a:off x="5193792" y="1174975"/>
            <a:ext cx="4915501" cy="5308741"/>
          </a:xfrm>
        </p:spPr>
      </p:pic>
      <p:pic>
        <p:nvPicPr>
          <p:cNvPr id="7" name="Picture 6"/>
          <p:cNvPicPr>
            <a:picLocks noChangeAspect="1"/>
          </p:cNvPicPr>
          <p:nvPr/>
        </p:nvPicPr>
        <p:blipFill>
          <a:blip r:embed="rId5"/>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3091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76E925-D949-B546-B994-C10E985861AF}"/>
              </a:ext>
            </a:extLst>
          </p:cNvPr>
          <p:cNvSpPr>
            <a:spLocks noGrp="1"/>
          </p:cNvSpPr>
          <p:nvPr>
            <p:ph type="title"/>
          </p:nvPr>
        </p:nvSpPr>
        <p:spPr/>
        <p:txBody>
          <a:bodyPr>
            <a:normAutofit/>
          </a:bodyPr>
          <a:lstStyle/>
          <a:p>
            <a:r>
              <a:rPr lang="nb-NO" dirty="0"/>
              <a:t>Plassering av strålemarkører EUS veiledet og endoskopiveiledet</a:t>
            </a:r>
          </a:p>
        </p:txBody>
      </p:sp>
      <p:pic>
        <p:nvPicPr>
          <p:cNvPr id="5" name="Bilde 4">
            <a:extLst>
              <a:ext uri="{FF2B5EF4-FFF2-40B4-BE49-F238E27FC236}">
                <a16:creationId xmlns:a16="http://schemas.microsoft.com/office/drawing/2014/main" id="{EA688384-9DAB-8D4B-97E2-04FA28349339}"/>
              </a:ext>
            </a:extLst>
          </p:cNvPr>
          <p:cNvPicPr>
            <a:picLocks noChangeAspect="1"/>
          </p:cNvPicPr>
          <p:nvPr/>
        </p:nvPicPr>
        <p:blipFill rotWithShape="1">
          <a:blip r:embed="rId2"/>
          <a:srcRect r="27831"/>
          <a:stretch/>
        </p:blipFill>
        <p:spPr>
          <a:xfrm>
            <a:off x="90957" y="1931810"/>
            <a:ext cx="6411961" cy="3888104"/>
          </a:xfrm>
          <a:prstGeom prst="rect">
            <a:avLst/>
          </a:prstGeom>
        </p:spPr>
      </p:pic>
      <p:pic>
        <p:nvPicPr>
          <p:cNvPr id="9" name="Bilde 8">
            <a:extLst>
              <a:ext uri="{FF2B5EF4-FFF2-40B4-BE49-F238E27FC236}">
                <a16:creationId xmlns:a16="http://schemas.microsoft.com/office/drawing/2014/main" id="{C245C64A-1BD5-5347-9082-9255BBC4F6FA}"/>
              </a:ext>
            </a:extLst>
          </p:cNvPr>
          <p:cNvPicPr>
            <a:picLocks noChangeAspect="1"/>
          </p:cNvPicPr>
          <p:nvPr/>
        </p:nvPicPr>
        <p:blipFill rotWithShape="1">
          <a:blip r:embed="rId3"/>
          <a:srcRect l="23567" r="9102"/>
          <a:stretch/>
        </p:blipFill>
        <p:spPr>
          <a:xfrm>
            <a:off x="6594719" y="1931811"/>
            <a:ext cx="4690411" cy="3888104"/>
          </a:xfrm>
          <a:prstGeom prst="rect">
            <a:avLst/>
          </a:prstGeom>
        </p:spPr>
      </p:pic>
      <p:sp>
        <p:nvSpPr>
          <p:cNvPr id="10" name="TekstSylinder 9">
            <a:extLst>
              <a:ext uri="{FF2B5EF4-FFF2-40B4-BE49-F238E27FC236}">
                <a16:creationId xmlns:a16="http://schemas.microsoft.com/office/drawing/2014/main" id="{C1EE0B5E-D8ED-8448-8CFE-676302FCB4EC}"/>
              </a:ext>
            </a:extLst>
          </p:cNvPr>
          <p:cNvSpPr txBox="1"/>
          <p:nvPr/>
        </p:nvSpPr>
        <p:spPr>
          <a:xfrm>
            <a:off x="400050" y="5994400"/>
            <a:ext cx="2805512" cy="369332"/>
          </a:xfrm>
          <a:prstGeom prst="rect">
            <a:avLst/>
          </a:prstGeom>
          <a:noFill/>
        </p:spPr>
        <p:txBody>
          <a:bodyPr wrap="none" rtlCol="0">
            <a:spAutoFit/>
          </a:bodyPr>
          <a:lstStyle/>
          <a:p>
            <a:r>
              <a:rPr lang="nb-NO" dirty="0"/>
              <a:t>EUS: </a:t>
            </a:r>
            <a:r>
              <a:rPr lang="nb-NO" dirty="0" err="1"/>
              <a:t>Fiducial</a:t>
            </a:r>
            <a:r>
              <a:rPr lang="nb-NO" dirty="0"/>
              <a:t> i </a:t>
            </a:r>
            <a:r>
              <a:rPr lang="nb-NO" dirty="0" err="1"/>
              <a:t>øsofagusvegg</a:t>
            </a:r>
            <a:endParaRPr lang="nb-NO" dirty="0"/>
          </a:p>
        </p:txBody>
      </p:sp>
      <p:sp>
        <p:nvSpPr>
          <p:cNvPr id="11" name="TekstSylinder 10">
            <a:extLst>
              <a:ext uri="{FF2B5EF4-FFF2-40B4-BE49-F238E27FC236}">
                <a16:creationId xmlns:a16="http://schemas.microsoft.com/office/drawing/2014/main" id="{8F250758-399E-EA4F-9494-0589BFD933D8}"/>
              </a:ext>
            </a:extLst>
          </p:cNvPr>
          <p:cNvSpPr txBox="1"/>
          <p:nvPr/>
        </p:nvSpPr>
        <p:spPr>
          <a:xfrm>
            <a:off x="6502918" y="6025882"/>
            <a:ext cx="4735976" cy="646331"/>
          </a:xfrm>
          <a:prstGeom prst="rect">
            <a:avLst/>
          </a:prstGeom>
          <a:noFill/>
        </p:spPr>
        <p:txBody>
          <a:bodyPr wrap="none" rtlCol="0">
            <a:spAutoFit/>
          </a:bodyPr>
          <a:lstStyle/>
          <a:p>
            <a:r>
              <a:rPr lang="nb-NO" dirty="0" err="1"/>
              <a:t>Lugol</a:t>
            </a:r>
            <a:r>
              <a:rPr lang="nb-NO" dirty="0"/>
              <a:t> farger normalt plateepitel brunt, tumor </a:t>
            </a:r>
          </a:p>
          <a:p>
            <a:r>
              <a:rPr lang="nb-NO" dirty="0"/>
              <a:t>vokser lenger enn antatt på  CT og EUS i  </a:t>
            </a:r>
            <a:r>
              <a:rPr lang="nb-NO" dirty="0" err="1"/>
              <a:t>mucosa</a:t>
            </a:r>
            <a:endParaRPr lang="nb-NO" dirty="0"/>
          </a:p>
        </p:txBody>
      </p:sp>
      <p:sp>
        <p:nvSpPr>
          <p:cNvPr id="3" name="TekstSylinder 2">
            <a:extLst>
              <a:ext uri="{FF2B5EF4-FFF2-40B4-BE49-F238E27FC236}">
                <a16:creationId xmlns:a16="http://schemas.microsoft.com/office/drawing/2014/main" id="{0BD0F91C-5468-CA4E-9AA8-0AB0F7E20900}"/>
              </a:ext>
            </a:extLst>
          </p:cNvPr>
          <p:cNvSpPr txBox="1"/>
          <p:nvPr/>
        </p:nvSpPr>
        <p:spPr>
          <a:xfrm>
            <a:off x="400050" y="6398696"/>
            <a:ext cx="1813317" cy="369332"/>
          </a:xfrm>
          <a:prstGeom prst="rect">
            <a:avLst/>
          </a:prstGeom>
          <a:noFill/>
        </p:spPr>
        <p:txBody>
          <a:bodyPr wrap="none" rtlCol="0">
            <a:spAutoFit/>
          </a:bodyPr>
          <a:lstStyle/>
          <a:p>
            <a:r>
              <a:rPr lang="nb-NO" dirty="0"/>
              <a:t>Bilder: Pham KCD</a:t>
            </a:r>
          </a:p>
        </p:txBody>
      </p:sp>
    </p:spTree>
    <p:extLst>
      <p:ext uri="{BB962C8B-B14F-4D97-AF65-F5344CB8AC3E}">
        <p14:creationId xmlns:p14="http://schemas.microsoft.com/office/powerpoint/2010/main" val="13385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271D5B-FBA4-7245-8814-DBCD5457D4B1}"/>
              </a:ext>
            </a:extLst>
          </p:cNvPr>
          <p:cNvSpPr>
            <a:spLocks noGrp="1"/>
          </p:cNvSpPr>
          <p:nvPr>
            <p:ph type="title"/>
          </p:nvPr>
        </p:nvSpPr>
        <p:spPr/>
        <p:txBody>
          <a:bodyPr>
            <a:normAutofit/>
          </a:bodyPr>
          <a:lstStyle/>
          <a:p>
            <a:r>
              <a:rPr lang="nb-NO" dirty="0"/>
              <a:t>Gjennomlysning  bekrefter at </a:t>
            </a:r>
            <a:r>
              <a:rPr lang="nb-NO" dirty="0" err="1"/>
              <a:t>rtg</a:t>
            </a:r>
            <a:r>
              <a:rPr lang="nb-NO" dirty="0"/>
              <a:t> tett markør er plassert og  synlig</a:t>
            </a:r>
          </a:p>
        </p:txBody>
      </p:sp>
      <p:pic>
        <p:nvPicPr>
          <p:cNvPr id="5" name="Plassholder for innhold 4" descr="Et bilde som inneholder innendørs, objekt, sitter, foto&#10;&#10;Automatisk generert beskrivelse">
            <a:extLst>
              <a:ext uri="{FF2B5EF4-FFF2-40B4-BE49-F238E27FC236}">
                <a16:creationId xmlns:a16="http://schemas.microsoft.com/office/drawing/2014/main" id="{9F64F0A9-9201-8C45-848B-E34113E5C032}"/>
              </a:ext>
            </a:extLst>
          </p:cNvPr>
          <p:cNvPicPr>
            <a:picLocks noGrp="1" noChangeAspect="1"/>
          </p:cNvPicPr>
          <p:nvPr>
            <p:ph idx="1"/>
          </p:nvPr>
        </p:nvPicPr>
        <p:blipFill>
          <a:blip r:embed="rId2"/>
          <a:stretch>
            <a:fillRect/>
          </a:stretch>
        </p:blipFill>
        <p:spPr>
          <a:xfrm>
            <a:off x="3652176" y="1695714"/>
            <a:ext cx="4887648" cy="4887648"/>
          </a:xfrm>
        </p:spPr>
      </p:pic>
      <p:sp>
        <p:nvSpPr>
          <p:cNvPr id="8" name="AutoShape 6">
            <a:extLst>
              <a:ext uri="{FF2B5EF4-FFF2-40B4-BE49-F238E27FC236}">
                <a16:creationId xmlns:a16="http://schemas.microsoft.com/office/drawing/2014/main" id="{EADE1F02-3EAA-B949-B072-C2477C5176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TekstSylinder 6">
            <a:extLst>
              <a:ext uri="{FF2B5EF4-FFF2-40B4-BE49-F238E27FC236}">
                <a16:creationId xmlns:a16="http://schemas.microsoft.com/office/drawing/2014/main" id="{406F69B7-7887-AB48-9D02-C3B72ED76BD6}"/>
              </a:ext>
            </a:extLst>
          </p:cNvPr>
          <p:cNvSpPr txBox="1"/>
          <p:nvPr/>
        </p:nvSpPr>
        <p:spPr>
          <a:xfrm>
            <a:off x="400050" y="6398696"/>
            <a:ext cx="1813317" cy="369332"/>
          </a:xfrm>
          <a:prstGeom prst="rect">
            <a:avLst/>
          </a:prstGeom>
          <a:noFill/>
        </p:spPr>
        <p:txBody>
          <a:bodyPr wrap="none" rtlCol="0">
            <a:spAutoFit/>
          </a:bodyPr>
          <a:lstStyle/>
          <a:p>
            <a:r>
              <a:rPr lang="nb-NO" dirty="0"/>
              <a:t>Bilder: Pham KCD</a:t>
            </a:r>
          </a:p>
        </p:txBody>
      </p:sp>
    </p:spTree>
    <p:extLst>
      <p:ext uri="{BB962C8B-B14F-4D97-AF65-F5344CB8AC3E}">
        <p14:creationId xmlns:p14="http://schemas.microsoft.com/office/powerpoint/2010/main" val="1667336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D8FA45-22C3-FA4E-A5EB-FCEA7E9D841C}"/>
              </a:ext>
            </a:extLst>
          </p:cNvPr>
          <p:cNvSpPr>
            <a:spLocks noGrp="1"/>
          </p:cNvSpPr>
          <p:nvPr>
            <p:ph type="title"/>
          </p:nvPr>
        </p:nvSpPr>
        <p:spPr/>
        <p:txBody>
          <a:bodyPr/>
          <a:lstStyle/>
          <a:p>
            <a:r>
              <a:rPr lang="nb-NO" dirty="0"/>
              <a:t>EUS veiledet radiofrekvensablasjon (RFA)</a:t>
            </a:r>
          </a:p>
        </p:txBody>
      </p:sp>
      <p:sp>
        <p:nvSpPr>
          <p:cNvPr id="3" name="Plassholder for innhold 2">
            <a:extLst>
              <a:ext uri="{FF2B5EF4-FFF2-40B4-BE49-F238E27FC236}">
                <a16:creationId xmlns:a16="http://schemas.microsoft.com/office/drawing/2014/main" id="{87FE4550-449B-B041-BBFB-DB1F248F59CC}"/>
              </a:ext>
            </a:extLst>
          </p:cNvPr>
          <p:cNvSpPr>
            <a:spLocks noGrp="1"/>
          </p:cNvSpPr>
          <p:nvPr>
            <p:ph idx="1"/>
          </p:nvPr>
        </p:nvSpPr>
        <p:spPr>
          <a:xfrm>
            <a:off x="313386" y="2073498"/>
            <a:ext cx="4754880" cy="4104181"/>
          </a:xfrm>
        </p:spPr>
        <p:txBody>
          <a:bodyPr/>
          <a:lstStyle/>
          <a:p>
            <a:r>
              <a:rPr lang="nb-NO" dirty="0"/>
              <a:t>Mulighet for </a:t>
            </a:r>
            <a:r>
              <a:rPr lang="nb-NO" dirty="0" err="1"/>
              <a:t>temperaturkontrollert</a:t>
            </a:r>
            <a:r>
              <a:rPr lang="nb-NO" dirty="0"/>
              <a:t> RFA gjennom EUS skop</a:t>
            </a:r>
          </a:p>
          <a:p>
            <a:r>
              <a:rPr lang="nb-NO" dirty="0"/>
              <a:t>Utstyr: </a:t>
            </a:r>
            <a:r>
              <a:rPr lang="nb-NO" dirty="0" err="1"/>
              <a:t>EUSRA,væskekjølt</a:t>
            </a:r>
            <a:r>
              <a:rPr lang="nb-NO" dirty="0"/>
              <a:t> RFA </a:t>
            </a:r>
            <a:r>
              <a:rPr lang="nb-NO" dirty="0" err="1"/>
              <a:t>probe</a:t>
            </a:r>
            <a:r>
              <a:rPr lang="nb-NO" dirty="0"/>
              <a:t> (</a:t>
            </a:r>
            <a:r>
              <a:rPr lang="nb-NO" dirty="0" err="1"/>
              <a:t>Starmed</a:t>
            </a:r>
            <a:r>
              <a:rPr lang="nb-NO" dirty="0"/>
              <a:t>/</a:t>
            </a:r>
            <a:r>
              <a:rPr lang="nb-NO" dirty="0" err="1"/>
              <a:t>Taewoong</a:t>
            </a:r>
            <a:r>
              <a:rPr lang="nb-NO" dirty="0"/>
              <a:t>)</a:t>
            </a:r>
          </a:p>
        </p:txBody>
      </p:sp>
      <p:pic>
        <p:nvPicPr>
          <p:cNvPr id="6146" name="Picture 2" descr="EUS-Guided Anti-tumor Therapy: Ablation of Solid Neoplasms | SpringerLink">
            <a:extLst>
              <a:ext uri="{FF2B5EF4-FFF2-40B4-BE49-F238E27FC236}">
                <a16:creationId xmlns:a16="http://schemas.microsoft.com/office/drawing/2014/main" id="{D9E04006-4BC6-9544-903A-6BF821026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753" y="1662685"/>
            <a:ext cx="6767547" cy="4400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10A1FB96-580D-804A-BC73-17C55EAA419B}"/>
              </a:ext>
            </a:extLst>
          </p:cNvPr>
          <p:cNvPicPr>
            <a:picLocks noChangeAspect="1"/>
          </p:cNvPicPr>
          <p:nvPr/>
        </p:nvPicPr>
        <p:blipFill>
          <a:blip r:embed="rId3"/>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603973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151" r="3267" b="10413"/>
          <a:stretch/>
        </p:blipFill>
        <p:spPr>
          <a:xfrm>
            <a:off x="2270526" y="1665701"/>
            <a:ext cx="7790237" cy="4674097"/>
          </a:xfrm>
          <a:prstGeom prst="rect">
            <a:avLst/>
          </a:prstGeom>
        </p:spPr>
      </p:pic>
      <p:cxnSp>
        <p:nvCxnSpPr>
          <p:cNvPr id="3" name="Rett pil 2">
            <a:extLst>
              <a:ext uri="{FF2B5EF4-FFF2-40B4-BE49-F238E27FC236}">
                <a16:creationId xmlns:a16="http://schemas.microsoft.com/office/drawing/2014/main" id="{10D44547-B677-FF45-A607-37641A68B1D5}"/>
              </a:ext>
            </a:extLst>
          </p:cNvPr>
          <p:cNvCxnSpPr/>
          <p:nvPr/>
        </p:nvCxnSpPr>
        <p:spPr>
          <a:xfrm>
            <a:off x="4266966" y="2201034"/>
            <a:ext cx="609600" cy="4754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 name="Rett pil 4">
            <a:extLst>
              <a:ext uri="{FF2B5EF4-FFF2-40B4-BE49-F238E27FC236}">
                <a16:creationId xmlns:a16="http://schemas.microsoft.com/office/drawing/2014/main" id="{30DE15AD-4798-2F48-AF60-2D9C8A0E7AD4}"/>
              </a:ext>
            </a:extLst>
          </p:cNvPr>
          <p:cNvCxnSpPr>
            <a:cxnSpLocks/>
          </p:cNvCxnSpPr>
          <p:nvPr/>
        </p:nvCxnSpPr>
        <p:spPr>
          <a:xfrm flipV="1">
            <a:off x="4413504" y="3461666"/>
            <a:ext cx="609600" cy="43897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7" name="Rett pil 6">
            <a:extLst>
              <a:ext uri="{FF2B5EF4-FFF2-40B4-BE49-F238E27FC236}">
                <a16:creationId xmlns:a16="http://schemas.microsoft.com/office/drawing/2014/main" id="{81888CB0-AFBF-074F-B07A-D960BCE4F822}"/>
              </a:ext>
            </a:extLst>
          </p:cNvPr>
          <p:cNvCxnSpPr>
            <a:cxnSpLocks/>
          </p:cNvCxnSpPr>
          <p:nvPr/>
        </p:nvCxnSpPr>
        <p:spPr>
          <a:xfrm flipH="1" flipV="1">
            <a:off x="5782056" y="3681154"/>
            <a:ext cx="128016" cy="64319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Rett pil 8">
            <a:extLst>
              <a:ext uri="{FF2B5EF4-FFF2-40B4-BE49-F238E27FC236}">
                <a16:creationId xmlns:a16="http://schemas.microsoft.com/office/drawing/2014/main" id="{619D3581-89BE-A146-A23E-9B17340A9B27}"/>
              </a:ext>
            </a:extLst>
          </p:cNvPr>
          <p:cNvCxnSpPr>
            <a:cxnSpLocks/>
          </p:cNvCxnSpPr>
          <p:nvPr/>
        </p:nvCxnSpPr>
        <p:spPr>
          <a:xfrm flipH="1" flipV="1">
            <a:off x="6457311" y="3101282"/>
            <a:ext cx="585216" cy="32159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Rett pil 10">
            <a:extLst>
              <a:ext uri="{FF2B5EF4-FFF2-40B4-BE49-F238E27FC236}">
                <a16:creationId xmlns:a16="http://schemas.microsoft.com/office/drawing/2014/main" id="{76D126F3-F661-8949-9553-68672BC9CE04}"/>
              </a:ext>
            </a:extLst>
          </p:cNvPr>
          <p:cNvCxnSpPr>
            <a:cxnSpLocks/>
          </p:cNvCxnSpPr>
          <p:nvPr/>
        </p:nvCxnSpPr>
        <p:spPr>
          <a:xfrm flipH="1">
            <a:off x="6165644" y="1915625"/>
            <a:ext cx="585216" cy="44650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3" name="Rett pil 12">
            <a:extLst>
              <a:ext uri="{FF2B5EF4-FFF2-40B4-BE49-F238E27FC236}">
                <a16:creationId xmlns:a16="http://schemas.microsoft.com/office/drawing/2014/main" id="{738BA982-9B68-5547-9D6A-61319CB80F0A}"/>
              </a:ext>
            </a:extLst>
          </p:cNvPr>
          <p:cNvCxnSpPr>
            <a:cxnSpLocks/>
          </p:cNvCxnSpPr>
          <p:nvPr/>
        </p:nvCxnSpPr>
        <p:spPr>
          <a:xfrm>
            <a:off x="5183729" y="1535119"/>
            <a:ext cx="307848" cy="66591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Tittel 5">
            <a:extLst>
              <a:ext uri="{FF2B5EF4-FFF2-40B4-BE49-F238E27FC236}">
                <a16:creationId xmlns:a16="http://schemas.microsoft.com/office/drawing/2014/main" id="{A0B3CAEF-40B2-9146-B2E2-860B939DED67}"/>
              </a:ext>
            </a:extLst>
          </p:cNvPr>
          <p:cNvSpPr>
            <a:spLocks noGrp="1"/>
          </p:cNvSpPr>
          <p:nvPr>
            <p:ph type="title"/>
          </p:nvPr>
        </p:nvSpPr>
        <p:spPr>
          <a:xfrm>
            <a:off x="371406" y="231116"/>
            <a:ext cx="9624646" cy="944562"/>
          </a:xfrm>
        </p:spPr>
        <p:txBody>
          <a:bodyPr/>
          <a:lstStyle/>
          <a:p>
            <a:r>
              <a:rPr lang="nb-NO" dirty="0"/>
              <a:t>Case 2: </a:t>
            </a:r>
            <a:r>
              <a:rPr lang="nb-NO" dirty="0" err="1"/>
              <a:t>Insulinom</a:t>
            </a:r>
            <a:r>
              <a:rPr lang="nb-NO" dirty="0"/>
              <a:t> i </a:t>
            </a:r>
            <a:r>
              <a:rPr lang="nb-NO" dirty="0" err="1"/>
              <a:t>pancreas</a:t>
            </a:r>
            <a:r>
              <a:rPr lang="nb-NO" dirty="0"/>
              <a:t> med farge-Doppler</a:t>
            </a:r>
          </a:p>
        </p:txBody>
      </p:sp>
      <p:pic>
        <p:nvPicPr>
          <p:cNvPr id="10" name="Picture 6">
            <a:extLst>
              <a:ext uri="{FF2B5EF4-FFF2-40B4-BE49-F238E27FC236}">
                <a16:creationId xmlns:a16="http://schemas.microsoft.com/office/drawing/2014/main" id="{1EF9E4EB-8084-1C42-B793-6F186064671D}"/>
              </a:ext>
            </a:extLst>
          </p:cNvPr>
          <p:cNvPicPr>
            <a:picLocks noChangeAspect="1"/>
          </p:cNvPicPr>
          <p:nvPr/>
        </p:nvPicPr>
        <p:blipFill>
          <a:blip r:embed="rId3"/>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891646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ørk, datamaskin, sitter, bord&#10;&#10;Automatisk generert beskrivelse">
            <a:extLst>
              <a:ext uri="{FF2B5EF4-FFF2-40B4-BE49-F238E27FC236}">
                <a16:creationId xmlns:a16="http://schemas.microsoft.com/office/drawing/2014/main" id="{EE06882B-89A5-4E9C-B9DC-681E58F0C4D2}"/>
              </a:ext>
            </a:extLst>
          </p:cNvPr>
          <p:cNvPicPr>
            <a:picLocks noChangeAspect="1"/>
          </p:cNvPicPr>
          <p:nvPr/>
        </p:nvPicPr>
        <p:blipFill rotWithShape="1">
          <a:blip r:embed="rId2">
            <a:extLst>
              <a:ext uri="{28A0092B-C50C-407E-A947-70E740481C1C}">
                <a14:useLocalDpi xmlns:a14="http://schemas.microsoft.com/office/drawing/2010/main" val="0"/>
              </a:ext>
            </a:extLst>
          </a:blip>
          <a:srcRect r="8444" b="-1"/>
          <a:stretch/>
        </p:blipFill>
        <p:spPr>
          <a:xfrm>
            <a:off x="20" y="10"/>
            <a:ext cx="12191980" cy="6857990"/>
          </a:xfrm>
          <a:prstGeom prst="rect">
            <a:avLst/>
          </a:prstGeom>
        </p:spPr>
      </p:pic>
      <p:sp>
        <p:nvSpPr>
          <p:cNvPr id="9" name="TekstSylinder 8">
            <a:extLst>
              <a:ext uri="{FF2B5EF4-FFF2-40B4-BE49-F238E27FC236}">
                <a16:creationId xmlns:a16="http://schemas.microsoft.com/office/drawing/2014/main" id="{CA9EC38A-1A7B-4D04-8306-F79535CB2EB4}"/>
              </a:ext>
            </a:extLst>
          </p:cNvPr>
          <p:cNvSpPr txBox="1"/>
          <p:nvPr/>
        </p:nvSpPr>
        <p:spPr>
          <a:xfrm>
            <a:off x="9133114" y="5987143"/>
            <a:ext cx="1443024" cy="523220"/>
          </a:xfrm>
          <a:prstGeom prst="rect">
            <a:avLst/>
          </a:prstGeom>
          <a:noFill/>
        </p:spPr>
        <p:txBody>
          <a:bodyPr wrap="none" rtlCol="0">
            <a:spAutoFit/>
          </a:bodyPr>
          <a:lstStyle/>
          <a:p>
            <a:r>
              <a:rPr lang="en-US" sz="2800" dirty="0"/>
              <a:t>EUS FNA</a:t>
            </a:r>
          </a:p>
        </p:txBody>
      </p:sp>
    </p:spTree>
    <p:extLst>
      <p:ext uri="{BB962C8B-B14F-4D97-AF65-F5344CB8AC3E}">
        <p14:creationId xmlns:p14="http://schemas.microsoft.com/office/powerpoint/2010/main" val="96960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3727D895-4747-694E-883A-CCE8BB327062}"/>
              </a:ext>
            </a:extLst>
          </p:cNvPr>
          <p:cNvPicPr>
            <a:picLocks noChangeAspect="1"/>
          </p:cNvPicPr>
          <p:nvPr/>
        </p:nvPicPr>
        <p:blipFill rotWithShape="1">
          <a:blip r:embed="rId3"/>
          <a:srcRect t="7839" r="2" b="1483"/>
          <a:stretch/>
        </p:blipFill>
        <p:spPr>
          <a:xfrm>
            <a:off x="1" y="10"/>
            <a:ext cx="6099048" cy="3428990"/>
          </a:xfrm>
          <a:prstGeom prst="rect">
            <a:avLst/>
          </a:prstGeom>
        </p:spPr>
      </p:pic>
      <p:pic>
        <p:nvPicPr>
          <p:cNvPr id="11" name="Picture 10">
            <a:extLst>
              <a:ext uri="{FF2B5EF4-FFF2-40B4-BE49-F238E27FC236}">
                <a16:creationId xmlns:a16="http://schemas.microsoft.com/office/drawing/2014/main" id="{113CC5A6-EE46-1249-998E-AFE9745B44E2}"/>
              </a:ext>
            </a:extLst>
          </p:cNvPr>
          <p:cNvPicPr>
            <a:picLocks noChangeAspect="1"/>
          </p:cNvPicPr>
          <p:nvPr/>
        </p:nvPicPr>
        <p:blipFill rotWithShape="1">
          <a:blip r:embed="rId4"/>
          <a:srcRect r="2" b="9322"/>
          <a:stretch/>
        </p:blipFill>
        <p:spPr>
          <a:xfrm>
            <a:off x="6092952" y="10"/>
            <a:ext cx="6099048" cy="3428990"/>
          </a:xfrm>
          <a:prstGeom prst="rect">
            <a:avLst/>
          </a:prstGeom>
        </p:spPr>
      </p:pic>
      <p:pic>
        <p:nvPicPr>
          <p:cNvPr id="8" name="Picture 7">
            <a:extLst>
              <a:ext uri="{FF2B5EF4-FFF2-40B4-BE49-F238E27FC236}">
                <a16:creationId xmlns:a16="http://schemas.microsoft.com/office/drawing/2014/main" id="{EE4C6D4D-6F08-EC40-B3D6-3EA204C60E5E}"/>
              </a:ext>
            </a:extLst>
          </p:cNvPr>
          <p:cNvPicPr>
            <a:picLocks noChangeAspect="1"/>
          </p:cNvPicPr>
          <p:nvPr/>
        </p:nvPicPr>
        <p:blipFill rotWithShape="1">
          <a:blip r:embed="rId5"/>
          <a:srcRect t="8582" r="2" b="740"/>
          <a:stretch/>
        </p:blipFill>
        <p:spPr>
          <a:xfrm>
            <a:off x="1" y="3429000"/>
            <a:ext cx="6099048" cy="3429000"/>
          </a:xfrm>
          <a:prstGeom prst="rect">
            <a:avLst/>
          </a:prstGeom>
        </p:spPr>
      </p:pic>
      <p:pic>
        <p:nvPicPr>
          <p:cNvPr id="7" name="Picture 6">
            <a:extLst>
              <a:ext uri="{FF2B5EF4-FFF2-40B4-BE49-F238E27FC236}">
                <a16:creationId xmlns:a16="http://schemas.microsoft.com/office/drawing/2014/main" id="{C34A3F77-17B9-AE40-A38F-0059EE779B8E}"/>
              </a:ext>
            </a:extLst>
          </p:cNvPr>
          <p:cNvPicPr>
            <a:picLocks noChangeAspect="1"/>
          </p:cNvPicPr>
          <p:nvPr/>
        </p:nvPicPr>
        <p:blipFill rotWithShape="1">
          <a:blip r:embed="rId6"/>
          <a:srcRect t="1348" r="2" b="7974"/>
          <a:stretch/>
        </p:blipFill>
        <p:spPr>
          <a:xfrm>
            <a:off x="6092952" y="3429000"/>
            <a:ext cx="6099048" cy="3429000"/>
          </a:xfrm>
          <a:prstGeom prst="rect">
            <a:avLst/>
          </a:prstGeom>
        </p:spPr>
      </p:pic>
    </p:spTree>
    <p:extLst>
      <p:ext uri="{BB962C8B-B14F-4D97-AF65-F5344CB8AC3E}">
        <p14:creationId xmlns:p14="http://schemas.microsoft.com/office/powerpoint/2010/main" val="94014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016467-AC01-B841-A560-B95242F23AEE}"/>
              </a:ext>
            </a:extLst>
          </p:cNvPr>
          <p:cNvSpPr>
            <a:spLocks noGrp="1"/>
          </p:cNvSpPr>
          <p:nvPr>
            <p:ph type="title"/>
          </p:nvPr>
        </p:nvSpPr>
        <p:spPr/>
        <p:txBody>
          <a:bodyPr/>
          <a:lstStyle/>
          <a:p>
            <a:r>
              <a:rPr lang="nb-NO" dirty="0"/>
              <a:t>Videre forløp</a:t>
            </a:r>
          </a:p>
        </p:txBody>
      </p:sp>
      <p:sp>
        <p:nvSpPr>
          <p:cNvPr id="3" name="Plassholder for innhold 2">
            <a:extLst>
              <a:ext uri="{FF2B5EF4-FFF2-40B4-BE49-F238E27FC236}">
                <a16:creationId xmlns:a16="http://schemas.microsoft.com/office/drawing/2014/main" id="{01E716C0-4903-7B4B-BE5C-E3287BE000B4}"/>
              </a:ext>
            </a:extLst>
          </p:cNvPr>
          <p:cNvSpPr>
            <a:spLocks noGrp="1"/>
          </p:cNvSpPr>
          <p:nvPr>
            <p:ph idx="1"/>
          </p:nvPr>
        </p:nvSpPr>
        <p:spPr/>
        <p:txBody>
          <a:bodyPr/>
          <a:lstStyle/>
          <a:p>
            <a:r>
              <a:rPr lang="nb-NO" dirty="0"/>
              <a:t>Pasienten ble behandlet med EUS veiledet RFA</a:t>
            </a:r>
          </a:p>
          <a:p>
            <a:pPr lvl="1"/>
            <a:r>
              <a:rPr lang="nb-NO" dirty="0"/>
              <a:t>To ablasjonsrunder til vi  så  «bobler» i  lesjonen</a:t>
            </a:r>
          </a:p>
          <a:p>
            <a:r>
              <a:rPr lang="nb-NO" dirty="0"/>
              <a:t>Pasienten var </a:t>
            </a:r>
            <a:r>
              <a:rPr lang="nb-NO" dirty="0" err="1"/>
              <a:t>euglykemisk</a:t>
            </a:r>
            <a:r>
              <a:rPr lang="nb-NO" dirty="0"/>
              <a:t> fra neste dag</a:t>
            </a:r>
          </a:p>
          <a:p>
            <a:r>
              <a:rPr lang="nb-NO" dirty="0"/>
              <a:t>Pasienten sluttet å  måle blodsukker etter </a:t>
            </a:r>
            <a:r>
              <a:rPr lang="nb-NO" dirty="0" err="1"/>
              <a:t>ca</a:t>
            </a:r>
            <a:r>
              <a:rPr lang="nb-NO" dirty="0"/>
              <a:t> 3 uker med normalt blodsukker</a:t>
            </a:r>
          </a:p>
          <a:p>
            <a:r>
              <a:rPr lang="nb-NO" dirty="0"/>
              <a:t>Kontroll 3 </a:t>
            </a:r>
            <a:r>
              <a:rPr lang="nb-NO" dirty="0" err="1"/>
              <a:t>mnd</a:t>
            </a:r>
            <a:r>
              <a:rPr lang="nb-NO" dirty="0"/>
              <a:t>: Ikke mulig å  påvise lesjonen igjen med EUS/Doppler/kontrast.</a:t>
            </a:r>
          </a:p>
        </p:txBody>
      </p:sp>
    </p:spTree>
    <p:extLst>
      <p:ext uri="{BB962C8B-B14F-4D97-AF65-F5344CB8AC3E}">
        <p14:creationId xmlns:p14="http://schemas.microsoft.com/office/powerpoint/2010/main" val="885615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D356AD-0BF9-1B4D-84B2-07F93D0618EA}"/>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58968EB0-DF26-E740-8CFD-E47258531CC7}"/>
              </a:ext>
            </a:extLst>
          </p:cNvPr>
          <p:cNvSpPr>
            <a:spLocks noGrp="1"/>
          </p:cNvSpPr>
          <p:nvPr>
            <p:ph idx="1"/>
          </p:nvPr>
        </p:nvSpPr>
        <p:spPr>
          <a:xfrm>
            <a:off x="1103312" y="1755082"/>
            <a:ext cx="8946541" cy="4493317"/>
          </a:xfrm>
        </p:spPr>
        <p:txBody>
          <a:bodyPr>
            <a:normAutofit/>
          </a:bodyPr>
          <a:lstStyle/>
          <a:p>
            <a:r>
              <a:rPr lang="nb-NO" dirty="0"/>
              <a:t>EUS benyttes til </a:t>
            </a:r>
            <a:r>
              <a:rPr lang="nb-NO" dirty="0" err="1"/>
              <a:t>stadievurdering</a:t>
            </a:r>
            <a:r>
              <a:rPr lang="nb-NO" dirty="0"/>
              <a:t> av cancer hvis det får terapeutisk konsekvens</a:t>
            </a:r>
          </a:p>
          <a:p>
            <a:r>
              <a:rPr lang="nb-NO" dirty="0"/>
              <a:t>EUS med Doppler, </a:t>
            </a:r>
            <a:r>
              <a:rPr lang="nb-NO" dirty="0" err="1"/>
              <a:t>Elastografi</a:t>
            </a:r>
            <a:r>
              <a:rPr lang="nb-NO" dirty="0"/>
              <a:t> og kontrastforsterket EUS gir mulighet for vevskarateristikk</a:t>
            </a:r>
          </a:p>
          <a:p>
            <a:r>
              <a:rPr lang="nb-NO" dirty="0"/>
              <a:t>EUS veiledet terapi er tilgjengelig som</a:t>
            </a:r>
          </a:p>
          <a:p>
            <a:pPr lvl="1"/>
            <a:r>
              <a:rPr lang="nb-NO" dirty="0"/>
              <a:t>Drenasje av pseudocyster og WON/andre væskeansamlinger</a:t>
            </a:r>
          </a:p>
          <a:p>
            <a:pPr lvl="1"/>
            <a:r>
              <a:rPr lang="nb-NO" dirty="0"/>
              <a:t>Etablering av endoskopisk gastroenterostomi ved «</a:t>
            </a:r>
            <a:r>
              <a:rPr lang="nb-NO" dirty="0" err="1"/>
              <a:t>gastric</a:t>
            </a:r>
            <a:r>
              <a:rPr lang="nb-NO" dirty="0"/>
              <a:t> </a:t>
            </a:r>
            <a:r>
              <a:rPr lang="nb-NO" dirty="0" err="1"/>
              <a:t>outlet</a:t>
            </a:r>
            <a:r>
              <a:rPr lang="nb-NO" dirty="0"/>
              <a:t> </a:t>
            </a:r>
            <a:r>
              <a:rPr lang="nb-NO" dirty="0" err="1"/>
              <a:t>obstruction</a:t>
            </a:r>
            <a:r>
              <a:rPr lang="nb-NO" dirty="0"/>
              <a:t>»</a:t>
            </a:r>
          </a:p>
          <a:p>
            <a:pPr lvl="1"/>
            <a:r>
              <a:rPr lang="nb-NO" dirty="0"/>
              <a:t>For gallegangsdrenasje internt (</a:t>
            </a:r>
            <a:r>
              <a:rPr lang="nb-NO" dirty="0" err="1"/>
              <a:t>heptotogastrostomi</a:t>
            </a:r>
            <a:r>
              <a:rPr lang="nb-NO" dirty="0"/>
              <a:t>)</a:t>
            </a:r>
          </a:p>
          <a:p>
            <a:pPr lvl="1"/>
            <a:r>
              <a:rPr lang="nb-NO" dirty="0"/>
              <a:t>EUS veiledete strålemarkører for bedre strålebehandling</a:t>
            </a:r>
          </a:p>
          <a:p>
            <a:pPr lvl="1"/>
            <a:r>
              <a:rPr lang="nb-NO" dirty="0"/>
              <a:t>For RFA behandling av </a:t>
            </a:r>
            <a:r>
              <a:rPr lang="nb-NO" dirty="0" err="1"/>
              <a:t>pancreatiske</a:t>
            </a:r>
            <a:r>
              <a:rPr lang="nb-NO" dirty="0"/>
              <a:t> </a:t>
            </a:r>
            <a:r>
              <a:rPr lang="nb-NO" dirty="0" err="1"/>
              <a:t>nevroendokrine</a:t>
            </a:r>
            <a:r>
              <a:rPr lang="nb-NO" dirty="0"/>
              <a:t> </a:t>
            </a:r>
            <a:r>
              <a:rPr lang="nb-NO" dirty="0" err="1"/>
              <a:t>tumores</a:t>
            </a:r>
            <a:r>
              <a:rPr lang="nb-NO" dirty="0"/>
              <a:t>, bl.a. </a:t>
            </a:r>
            <a:r>
              <a:rPr lang="nb-NO" dirty="0" err="1"/>
              <a:t>insulinomer</a:t>
            </a:r>
            <a:endParaRPr lang="nb-NO" dirty="0"/>
          </a:p>
          <a:p>
            <a:pPr marL="457200" lvl="1" indent="0">
              <a:buNone/>
            </a:pPr>
            <a:endParaRPr lang="nb-NO" dirty="0"/>
          </a:p>
        </p:txBody>
      </p:sp>
      <p:pic>
        <p:nvPicPr>
          <p:cNvPr id="4" name="Picture 6">
            <a:extLst>
              <a:ext uri="{FF2B5EF4-FFF2-40B4-BE49-F238E27FC236}">
                <a16:creationId xmlns:a16="http://schemas.microsoft.com/office/drawing/2014/main" id="{DFD38FD5-F2C3-8C45-9C61-AAD6363C45AE}"/>
              </a:ext>
            </a:extLst>
          </p:cNvPr>
          <p:cNvPicPr>
            <a:picLocks noChangeAspect="1"/>
          </p:cNvPicPr>
          <p:nvPr/>
        </p:nvPicPr>
        <p:blipFill>
          <a:blip r:embed="rId2"/>
          <a:stretch>
            <a:fillRect/>
          </a:stretch>
        </p:blipFill>
        <p:spPr>
          <a:xfrm>
            <a:off x="10400827" y="355917"/>
            <a:ext cx="1350799" cy="1399165"/>
          </a:xfrm>
          <a:prstGeom prst="rect">
            <a:avLst/>
          </a:prstGeom>
        </p:spPr>
      </p:pic>
    </p:spTree>
    <p:extLst>
      <p:ext uri="{BB962C8B-B14F-4D97-AF65-F5344CB8AC3E}">
        <p14:creationId xmlns:p14="http://schemas.microsoft.com/office/powerpoint/2010/main" val="3896985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917F-EF3A-A448-81C5-EC122551FD39}"/>
              </a:ext>
            </a:extLst>
          </p:cNvPr>
          <p:cNvSpPr>
            <a:spLocks noGrp="1"/>
          </p:cNvSpPr>
          <p:nvPr>
            <p:ph type="title"/>
          </p:nvPr>
        </p:nvSpPr>
        <p:spPr>
          <a:xfrm>
            <a:off x="1918554" y="5741466"/>
            <a:ext cx="8354891" cy="697835"/>
          </a:xfrm>
        </p:spPr>
        <p:txBody>
          <a:bodyPr vert="horz" lIns="68580" tIns="34290" rIns="68580" bIns="34290" rtlCol="0" anchor="b">
            <a:normAutofit/>
          </a:bodyPr>
          <a:lstStyle/>
          <a:p>
            <a:pPr algn="ctr"/>
            <a:r>
              <a:rPr lang="en-US" sz="4050" dirty="0" err="1">
                <a:solidFill>
                  <a:srgbClr val="FFFFFF"/>
                </a:solidFill>
              </a:rPr>
              <a:t>Lineær</a:t>
            </a:r>
            <a:r>
              <a:rPr lang="en-US" sz="4050" dirty="0">
                <a:solidFill>
                  <a:srgbClr val="FFFFFF"/>
                </a:solidFill>
              </a:rPr>
              <a:t> EUS</a:t>
            </a:r>
          </a:p>
        </p:txBody>
      </p:sp>
      <p:pic>
        <p:nvPicPr>
          <p:cNvPr id="5" name="Picture 4">
            <a:extLst>
              <a:ext uri="{FF2B5EF4-FFF2-40B4-BE49-F238E27FC236}">
                <a16:creationId xmlns:a16="http://schemas.microsoft.com/office/drawing/2014/main" id="{88B9B751-FC4D-6649-8E19-51D53D8C6E06}"/>
              </a:ext>
            </a:extLst>
          </p:cNvPr>
          <p:cNvPicPr>
            <a:picLocks noChangeAspect="1"/>
          </p:cNvPicPr>
          <p:nvPr/>
        </p:nvPicPr>
        <p:blipFill>
          <a:blip r:embed="rId2"/>
          <a:stretch>
            <a:fillRect/>
          </a:stretch>
        </p:blipFill>
        <p:spPr>
          <a:xfrm>
            <a:off x="1000381" y="2967760"/>
            <a:ext cx="3330400" cy="3330400"/>
          </a:xfrm>
          <a:prstGeom prst="rect">
            <a:avLst/>
          </a:prstGeom>
        </p:spPr>
      </p:pic>
      <p:pic>
        <p:nvPicPr>
          <p:cNvPr id="4" name="Picture 3">
            <a:extLst>
              <a:ext uri="{FF2B5EF4-FFF2-40B4-BE49-F238E27FC236}">
                <a16:creationId xmlns:a16="http://schemas.microsoft.com/office/drawing/2014/main" id="{18830912-074F-1247-9B92-D4E652796C1E}"/>
              </a:ext>
            </a:extLst>
          </p:cNvPr>
          <p:cNvPicPr>
            <a:picLocks noChangeAspect="1"/>
          </p:cNvPicPr>
          <p:nvPr/>
        </p:nvPicPr>
        <p:blipFill>
          <a:blip r:embed="rId3"/>
          <a:stretch>
            <a:fillRect/>
          </a:stretch>
        </p:blipFill>
        <p:spPr>
          <a:xfrm>
            <a:off x="4586496" y="2037373"/>
            <a:ext cx="3471523" cy="2317240"/>
          </a:xfrm>
          <a:prstGeom prst="rect">
            <a:avLst/>
          </a:prstGeom>
        </p:spPr>
      </p:pic>
      <p:pic>
        <p:nvPicPr>
          <p:cNvPr id="6" name="Picture 5">
            <a:extLst>
              <a:ext uri="{FF2B5EF4-FFF2-40B4-BE49-F238E27FC236}">
                <a16:creationId xmlns:a16="http://schemas.microsoft.com/office/drawing/2014/main" id="{93468B93-1F62-6F42-86BB-E83CC0D3ECE4}"/>
              </a:ext>
            </a:extLst>
          </p:cNvPr>
          <p:cNvPicPr>
            <a:picLocks noChangeAspect="1"/>
          </p:cNvPicPr>
          <p:nvPr/>
        </p:nvPicPr>
        <p:blipFill>
          <a:blip r:embed="rId4"/>
          <a:stretch>
            <a:fillRect/>
          </a:stretch>
        </p:blipFill>
        <p:spPr>
          <a:xfrm>
            <a:off x="8313734" y="1597532"/>
            <a:ext cx="3238814" cy="3330400"/>
          </a:xfrm>
          <a:prstGeom prst="rect">
            <a:avLst/>
          </a:prstGeom>
        </p:spPr>
      </p:pic>
      <p:pic>
        <p:nvPicPr>
          <p:cNvPr id="10" name="Picture 4" descr="EUS-FNA prinsippskisse">
            <a:extLst>
              <a:ext uri="{FF2B5EF4-FFF2-40B4-BE49-F238E27FC236}">
                <a16:creationId xmlns:a16="http://schemas.microsoft.com/office/drawing/2014/main" id="{BFD0BA82-ECED-AB4D-AF8A-771DAAB22D12}"/>
              </a:ext>
            </a:extLst>
          </p:cNvPr>
          <p:cNvPicPr>
            <a:picLocks noChangeAspect="1" noChangeArrowheads="1"/>
          </p:cNvPicPr>
          <p:nvPr/>
        </p:nvPicPr>
        <p:blipFill>
          <a:blip r:embed="rId5"/>
          <a:srcRect/>
          <a:stretch>
            <a:fillRect/>
          </a:stretch>
        </p:blipFill>
        <p:spPr bwMode="auto">
          <a:xfrm flipH="1">
            <a:off x="165145" y="267315"/>
            <a:ext cx="4165636" cy="2715415"/>
          </a:xfrm>
          <a:prstGeom prst="rect">
            <a:avLst/>
          </a:prstGeom>
          <a:noFill/>
          <a:ln w="9525">
            <a:noFill/>
            <a:miter lim="800000"/>
            <a:headEnd/>
            <a:tailEnd/>
          </a:ln>
        </p:spPr>
      </p:pic>
      <p:pic>
        <p:nvPicPr>
          <p:cNvPr id="12" name="Picture 4">
            <a:extLst>
              <a:ext uri="{FF2B5EF4-FFF2-40B4-BE49-F238E27FC236}">
                <a16:creationId xmlns:a16="http://schemas.microsoft.com/office/drawing/2014/main" id="{F71FF41C-D00F-CC45-BD38-C76BC359B9B0}"/>
              </a:ext>
            </a:extLst>
          </p:cNvPr>
          <p:cNvPicPr>
            <a:picLocks noChangeAspect="1"/>
          </p:cNvPicPr>
          <p:nvPr/>
        </p:nvPicPr>
        <p:blipFill>
          <a:blip r:embed="rId6"/>
          <a:stretch>
            <a:fillRect/>
          </a:stretch>
        </p:blipFill>
        <p:spPr>
          <a:xfrm>
            <a:off x="10316866" y="184886"/>
            <a:ext cx="1350799" cy="1399165"/>
          </a:xfrm>
          <a:prstGeom prst="rect">
            <a:avLst/>
          </a:prstGeom>
        </p:spPr>
      </p:pic>
    </p:spTree>
    <p:extLst>
      <p:ext uri="{BB962C8B-B14F-4D97-AF65-F5344CB8AC3E}">
        <p14:creationId xmlns:p14="http://schemas.microsoft.com/office/powerpoint/2010/main" val="364070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pPr>
              <a:defRPr/>
            </a:pPr>
            <a:r>
              <a:rPr lang="nb-NO">
                <a:ea typeface="+mj-ea"/>
                <a:cs typeface="+mj-cs"/>
              </a:rPr>
              <a:t>Indikasjoner</a:t>
            </a:r>
          </a:p>
        </p:txBody>
      </p:sp>
      <p:sp>
        <p:nvSpPr>
          <p:cNvPr id="812035" name="Rectangle 3"/>
          <p:cNvSpPr>
            <a:spLocks noGrp="1" noChangeArrowheads="1"/>
          </p:cNvSpPr>
          <p:nvPr>
            <p:ph idx="1"/>
          </p:nvPr>
        </p:nvSpPr>
        <p:spPr/>
        <p:txBody>
          <a:bodyPr>
            <a:normAutofit fontScale="70000" lnSpcReduction="20000"/>
          </a:bodyPr>
          <a:lstStyle/>
          <a:p>
            <a:pPr>
              <a:defRPr/>
            </a:pPr>
            <a:r>
              <a:rPr lang="nb-NO" sz="3200" dirty="0"/>
              <a:t>EUS avbildning:</a:t>
            </a:r>
          </a:p>
          <a:p>
            <a:pPr lvl="1">
              <a:defRPr/>
            </a:pPr>
            <a:r>
              <a:rPr lang="nb-NO" sz="3200" dirty="0"/>
              <a:t>Staging av cancer i </a:t>
            </a:r>
            <a:r>
              <a:rPr lang="nb-NO" sz="3200" dirty="0" err="1"/>
              <a:t>øsofagus</a:t>
            </a:r>
            <a:r>
              <a:rPr lang="nb-NO" sz="3200" dirty="0"/>
              <a:t> og ventrikkel</a:t>
            </a:r>
          </a:p>
          <a:p>
            <a:pPr lvl="1">
              <a:defRPr/>
            </a:pPr>
            <a:r>
              <a:rPr lang="nb-NO" sz="3200" dirty="0"/>
              <a:t>Utredning av </a:t>
            </a:r>
            <a:r>
              <a:rPr lang="nb-NO" sz="3200" dirty="0" err="1"/>
              <a:t>subepiteliale</a:t>
            </a:r>
            <a:r>
              <a:rPr lang="nb-NO" sz="3200" dirty="0"/>
              <a:t> forandringer</a:t>
            </a:r>
          </a:p>
          <a:p>
            <a:pPr lvl="1">
              <a:defRPr/>
            </a:pPr>
            <a:r>
              <a:rPr lang="nb-NO" sz="3200" dirty="0"/>
              <a:t>Vurdering av lymfeknuter i </a:t>
            </a:r>
            <a:r>
              <a:rPr lang="nb-NO" sz="3200" dirty="0" err="1"/>
              <a:t>mediastinum</a:t>
            </a:r>
            <a:r>
              <a:rPr lang="nb-NO" sz="3200" dirty="0"/>
              <a:t>/</a:t>
            </a:r>
            <a:r>
              <a:rPr lang="nb-NO" sz="3200" dirty="0" err="1"/>
              <a:t>retroperitoneum</a:t>
            </a:r>
            <a:endParaRPr lang="nb-NO" sz="3200" dirty="0"/>
          </a:p>
          <a:p>
            <a:pPr lvl="1">
              <a:defRPr/>
            </a:pPr>
            <a:r>
              <a:rPr lang="nb-NO" sz="3200" dirty="0"/>
              <a:t>Konkrementer i galleveier (etter MRCP)</a:t>
            </a:r>
          </a:p>
          <a:p>
            <a:pPr lvl="1">
              <a:defRPr/>
            </a:pPr>
            <a:r>
              <a:rPr lang="nb-NO" sz="3200" dirty="0"/>
              <a:t>Tumor / cyster i pankreas/kronisk pankreatitt</a:t>
            </a:r>
          </a:p>
          <a:p>
            <a:pPr lvl="1">
              <a:defRPr/>
            </a:pPr>
            <a:r>
              <a:rPr lang="nb-NO" sz="3200" dirty="0"/>
              <a:t>Vurdering av fortykket vegg i GI </a:t>
            </a:r>
            <a:r>
              <a:rPr lang="nb-NO" sz="3200" dirty="0" err="1"/>
              <a:t>traktus</a:t>
            </a:r>
            <a:endParaRPr lang="nb-NO" sz="3200" dirty="0"/>
          </a:p>
          <a:p>
            <a:pPr lvl="1">
              <a:defRPr/>
            </a:pPr>
            <a:r>
              <a:rPr lang="nb-NO" sz="3200" dirty="0"/>
              <a:t>Vevsprøvetaking</a:t>
            </a:r>
          </a:p>
          <a:p>
            <a:pPr lvl="1">
              <a:defRPr/>
            </a:pPr>
            <a:r>
              <a:rPr lang="nb-NO" sz="3200" dirty="0"/>
              <a:t>Endoskopisk behandling av pseudocyster/dilaterte galleveier/blødende </a:t>
            </a:r>
            <a:r>
              <a:rPr lang="nb-NO" sz="3200" dirty="0" err="1"/>
              <a:t>øsofagusvaricer</a:t>
            </a:r>
            <a:r>
              <a:rPr lang="nb-NO" sz="3200" dirty="0"/>
              <a:t> mm.</a:t>
            </a:r>
          </a:p>
          <a:p>
            <a:pPr lvl="1">
              <a:defRPr/>
            </a:pPr>
            <a:endParaRPr lang="nb-NO" dirty="0"/>
          </a:p>
        </p:txBody>
      </p:sp>
      <p:pic>
        <p:nvPicPr>
          <p:cNvPr id="4" name="Picture 4">
            <a:extLst>
              <a:ext uri="{FF2B5EF4-FFF2-40B4-BE49-F238E27FC236}">
                <a16:creationId xmlns:a16="http://schemas.microsoft.com/office/drawing/2014/main" id="{49FE589E-194E-424B-9AE2-7317C7EF9F87}"/>
              </a:ext>
            </a:extLst>
          </p:cNvPr>
          <p:cNvPicPr>
            <a:picLocks noChangeAspect="1"/>
          </p:cNvPicPr>
          <p:nvPr/>
        </p:nvPicPr>
        <p:blipFill>
          <a:blip r:embed="rId3"/>
          <a:stretch>
            <a:fillRect/>
          </a:stretch>
        </p:blipFill>
        <p:spPr>
          <a:xfrm>
            <a:off x="10205755" y="297967"/>
            <a:ext cx="1350799" cy="1399165"/>
          </a:xfrm>
          <a:prstGeom prst="rect">
            <a:avLst/>
          </a:prstGeom>
        </p:spPr>
      </p:pic>
    </p:spTree>
    <p:extLst>
      <p:ext uri="{BB962C8B-B14F-4D97-AF65-F5344CB8AC3E}">
        <p14:creationId xmlns:p14="http://schemas.microsoft.com/office/powerpoint/2010/main" val="693075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Image1"/>
          <p:cNvPicPr>
            <a:picLocks noChangeAspect="1" noChangeArrowheads="1"/>
          </p:cNvPicPr>
          <p:nvPr/>
        </p:nvPicPr>
        <p:blipFill>
          <a:blip r:embed="rId2"/>
          <a:srcRect l="9888" r="8182"/>
          <a:stretch>
            <a:fillRect/>
          </a:stretch>
        </p:blipFill>
        <p:spPr bwMode="auto">
          <a:xfrm>
            <a:off x="1658938" y="914400"/>
            <a:ext cx="3929062" cy="5676900"/>
          </a:xfrm>
          <a:prstGeom prst="rect">
            <a:avLst/>
          </a:prstGeom>
          <a:noFill/>
          <a:ln w="9525">
            <a:noFill/>
            <a:miter lim="800000"/>
            <a:headEnd/>
            <a:tailEnd/>
          </a:ln>
        </p:spPr>
      </p:pic>
      <p:sp>
        <p:nvSpPr>
          <p:cNvPr id="122888" name="Text Box 8"/>
          <p:cNvSpPr txBox="1">
            <a:spLocks noChangeArrowheads="1"/>
          </p:cNvSpPr>
          <p:nvPr/>
        </p:nvSpPr>
        <p:spPr bwMode="auto">
          <a:xfrm>
            <a:off x="6781800" y="4876800"/>
            <a:ext cx="1371600" cy="400050"/>
          </a:xfrm>
          <a:prstGeom prst="rect">
            <a:avLst/>
          </a:prstGeom>
          <a:noFill/>
          <a:ln w="50800">
            <a:noFill/>
            <a:miter lim="800000"/>
            <a:headEnd type="none" w="sm" len="sm"/>
            <a:tailEnd type="none" w="sm" len="sm"/>
          </a:ln>
          <a:effectLst/>
        </p:spPr>
        <p:txBody>
          <a:bodyPr>
            <a:prstTxWarp prst="textNoShape">
              <a:avLst/>
            </a:prstTxWarp>
            <a:spAutoFit/>
          </a:bodyPr>
          <a:lstStyle/>
          <a:p>
            <a:pPr>
              <a:defRPr/>
            </a:pPr>
            <a:r>
              <a:rPr lang="nb-NO" sz="2000" dirty="0">
                <a:solidFill>
                  <a:schemeClr val="tx2"/>
                </a:solidFill>
                <a:effectLst>
                  <a:outerShdw blurRad="38100" dist="38100" dir="2700000" algn="tl">
                    <a:srgbClr val="000000"/>
                  </a:outerShdw>
                </a:effectLst>
                <a:latin typeface="Arial" pitchFamily="-105" charset="0"/>
              </a:rPr>
              <a:t>Histologi</a:t>
            </a:r>
          </a:p>
        </p:txBody>
      </p:sp>
      <p:sp>
        <p:nvSpPr>
          <p:cNvPr id="122889" name="Text Box 9"/>
          <p:cNvSpPr txBox="1">
            <a:spLocks noChangeArrowheads="1"/>
          </p:cNvSpPr>
          <p:nvPr/>
        </p:nvSpPr>
        <p:spPr bwMode="auto">
          <a:xfrm>
            <a:off x="8770938" y="4876800"/>
            <a:ext cx="1516062" cy="400050"/>
          </a:xfrm>
          <a:prstGeom prst="rect">
            <a:avLst/>
          </a:prstGeom>
          <a:noFill/>
          <a:ln w="50800">
            <a:noFill/>
            <a:miter lim="800000"/>
            <a:headEnd type="none" w="sm" len="sm"/>
            <a:tailEnd type="none" w="sm" len="sm"/>
          </a:ln>
          <a:effectLst/>
        </p:spPr>
        <p:txBody>
          <a:bodyPr>
            <a:prstTxWarp prst="textNoShape">
              <a:avLst/>
            </a:prstTxWarp>
            <a:spAutoFit/>
          </a:bodyPr>
          <a:lstStyle/>
          <a:p>
            <a:pPr>
              <a:defRPr/>
            </a:pPr>
            <a:r>
              <a:rPr lang="nb-NO" sz="2000" dirty="0">
                <a:solidFill>
                  <a:schemeClr val="tx2"/>
                </a:solidFill>
                <a:effectLst>
                  <a:outerShdw blurRad="38100" dist="38100" dir="2700000" algn="tl">
                    <a:srgbClr val="000000"/>
                  </a:outerShdw>
                </a:effectLst>
                <a:latin typeface="Arial" pitchFamily="-105" charset="0"/>
              </a:rPr>
              <a:t>Ultralyd</a:t>
            </a:r>
          </a:p>
        </p:txBody>
      </p:sp>
      <p:pic>
        <p:nvPicPr>
          <p:cNvPr id="122890" name="Picture 10" descr="LAYERS"/>
          <p:cNvPicPr>
            <a:picLocks noChangeAspect="1" noChangeArrowheads="1"/>
          </p:cNvPicPr>
          <p:nvPr/>
        </p:nvPicPr>
        <p:blipFill>
          <a:blip r:embed="rId3"/>
          <a:srcRect l="50819" t="36699" b="33847"/>
          <a:stretch>
            <a:fillRect/>
          </a:stretch>
        </p:blipFill>
        <p:spPr bwMode="auto">
          <a:xfrm>
            <a:off x="8432800" y="2438401"/>
            <a:ext cx="2032000" cy="1889125"/>
          </a:xfrm>
          <a:prstGeom prst="rect">
            <a:avLst/>
          </a:prstGeom>
          <a:noFill/>
          <a:ln w="9525">
            <a:noFill/>
            <a:miter lim="800000"/>
            <a:headEnd/>
            <a:tailEnd/>
          </a:ln>
        </p:spPr>
      </p:pic>
      <p:pic>
        <p:nvPicPr>
          <p:cNvPr id="122891" name="Picture 11" descr="LAYERS"/>
          <p:cNvPicPr>
            <a:picLocks noChangeAspect="1" noChangeArrowheads="1"/>
          </p:cNvPicPr>
          <p:nvPr/>
        </p:nvPicPr>
        <p:blipFill>
          <a:blip r:embed="rId3"/>
          <a:srcRect t="36699" r="49181" b="33847"/>
          <a:stretch>
            <a:fillRect/>
          </a:stretch>
        </p:blipFill>
        <p:spPr bwMode="auto">
          <a:xfrm>
            <a:off x="6265864" y="2438400"/>
            <a:ext cx="2098675" cy="1887538"/>
          </a:xfrm>
          <a:prstGeom prst="rect">
            <a:avLst/>
          </a:prstGeom>
          <a:noFill/>
          <a:ln w="9525">
            <a:noFill/>
            <a:miter lim="800000"/>
            <a:headEnd/>
            <a:tailEnd/>
          </a:ln>
        </p:spPr>
      </p:pic>
      <p:sp>
        <p:nvSpPr>
          <p:cNvPr id="2" name="TekstSylinder 1">
            <a:extLst>
              <a:ext uri="{FF2B5EF4-FFF2-40B4-BE49-F238E27FC236}">
                <a16:creationId xmlns:a16="http://schemas.microsoft.com/office/drawing/2014/main" id="{9EFCA2AB-ADF9-3E47-803D-CA0F729CF6B2}"/>
              </a:ext>
            </a:extLst>
          </p:cNvPr>
          <p:cNvSpPr txBox="1"/>
          <p:nvPr/>
        </p:nvSpPr>
        <p:spPr>
          <a:xfrm>
            <a:off x="452566" y="304800"/>
            <a:ext cx="11129834" cy="400110"/>
          </a:xfrm>
          <a:prstGeom prst="rect">
            <a:avLst/>
          </a:prstGeom>
          <a:noFill/>
        </p:spPr>
        <p:txBody>
          <a:bodyPr wrap="square" rtlCol="0">
            <a:spAutoFit/>
          </a:bodyPr>
          <a:lstStyle/>
          <a:p>
            <a:r>
              <a:rPr lang="nb-NO" sz="2000" dirty="0"/>
              <a:t>Hvordan UL avbilder </a:t>
            </a:r>
            <a:r>
              <a:rPr lang="nb-NO" sz="2000" dirty="0" err="1"/>
              <a:t>vegglag</a:t>
            </a:r>
            <a:r>
              <a:rPr lang="nb-NO" sz="2000" dirty="0"/>
              <a:t> i  GI </a:t>
            </a:r>
            <a:r>
              <a:rPr lang="nb-NO" sz="2000" dirty="0" err="1"/>
              <a:t>traktus</a:t>
            </a:r>
            <a:r>
              <a:rPr lang="nb-NO" sz="2000" dirty="0"/>
              <a:t> med høy frekvens (7.5-20 MHz)</a:t>
            </a:r>
          </a:p>
        </p:txBody>
      </p:sp>
      <p:pic>
        <p:nvPicPr>
          <p:cNvPr id="9" name="Picture 6">
            <a:extLst>
              <a:ext uri="{FF2B5EF4-FFF2-40B4-BE49-F238E27FC236}">
                <a16:creationId xmlns:a16="http://schemas.microsoft.com/office/drawing/2014/main" id="{E6DD0A08-A239-B949-A725-3EF005770CCF}"/>
              </a:ext>
            </a:extLst>
          </p:cNvPr>
          <p:cNvPicPr>
            <a:picLocks noChangeAspect="1"/>
          </p:cNvPicPr>
          <p:nvPr/>
        </p:nvPicPr>
        <p:blipFill>
          <a:blip r:embed="rId4"/>
          <a:stretch>
            <a:fillRect/>
          </a:stretch>
        </p:blipFill>
        <p:spPr>
          <a:xfrm>
            <a:off x="10388635" y="291523"/>
            <a:ext cx="1350799" cy="1399165"/>
          </a:xfrm>
          <a:prstGeom prst="rect">
            <a:avLst/>
          </a:prstGeom>
        </p:spPr>
      </p:pic>
    </p:spTree>
    <p:extLst>
      <p:ext uri="{BB962C8B-B14F-4D97-AF65-F5344CB8AC3E}">
        <p14:creationId xmlns:p14="http://schemas.microsoft.com/office/powerpoint/2010/main" val="9283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2891"/>
                                        </p:tgtEl>
                                        <p:attrNameLst>
                                          <p:attrName>style.visibility</p:attrName>
                                        </p:attrNameLst>
                                      </p:cBhvr>
                                      <p:to>
                                        <p:strVal val="visible"/>
                                      </p:to>
                                    </p:set>
                                    <p:anim calcmode="lin" valueType="num">
                                      <p:cBhvr additive="base">
                                        <p:cTn id="7" dur="500" fill="hold"/>
                                        <p:tgtEl>
                                          <p:spTgt spid="122891"/>
                                        </p:tgtEl>
                                        <p:attrNameLst>
                                          <p:attrName>ppt_x</p:attrName>
                                        </p:attrNameLst>
                                      </p:cBhvr>
                                      <p:tavLst>
                                        <p:tav tm="0">
                                          <p:val>
                                            <p:strVal val="1+#ppt_w/2"/>
                                          </p:val>
                                        </p:tav>
                                        <p:tav tm="100000">
                                          <p:val>
                                            <p:strVal val="#ppt_x"/>
                                          </p:val>
                                        </p:tav>
                                      </p:tavLst>
                                    </p:anim>
                                    <p:anim calcmode="lin" valueType="num">
                                      <p:cBhvr additive="base">
                                        <p:cTn id="8" dur="500" fill="hold"/>
                                        <p:tgtEl>
                                          <p:spTgt spid="12289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2890"/>
                                        </p:tgtEl>
                                        <p:attrNameLst>
                                          <p:attrName>style.visibility</p:attrName>
                                        </p:attrNameLst>
                                      </p:cBhvr>
                                      <p:to>
                                        <p:strVal val="visible"/>
                                      </p:to>
                                    </p:set>
                                    <p:anim calcmode="lin" valueType="num">
                                      <p:cBhvr additive="base">
                                        <p:cTn id="12" dur="500" fill="hold"/>
                                        <p:tgtEl>
                                          <p:spTgt spid="122890"/>
                                        </p:tgtEl>
                                        <p:attrNameLst>
                                          <p:attrName>ppt_x</p:attrName>
                                        </p:attrNameLst>
                                      </p:cBhvr>
                                      <p:tavLst>
                                        <p:tav tm="0">
                                          <p:val>
                                            <p:strVal val="1+#ppt_w/2"/>
                                          </p:val>
                                        </p:tav>
                                        <p:tav tm="100000">
                                          <p:val>
                                            <p:strVal val="#ppt_x"/>
                                          </p:val>
                                        </p:tav>
                                      </p:tavLst>
                                    </p:anim>
                                    <p:anim calcmode="lin" valueType="num">
                                      <p:cBhvr additive="base">
                                        <p:cTn id="13" dur="500" fill="hold"/>
                                        <p:tgtEl>
                                          <p:spTgt spid="12289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122888"/>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1228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utoUpdateAnimBg="0"/>
      <p:bldP spid="12288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3290" y="1096647"/>
            <a:ext cx="7469266" cy="5018112"/>
          </a:xfrm>
          <a:prstGeom prst="rect">
            <a:avLst/>
          </a:prstGeom>
        </p:spPr>
      </p:pic>
      <p:sp>
        <p:nvSpPr>
          <p:cNvPr id="3" name="Title 2"/>
          <p:cNvSpPr>
            <a:spLocks noGrp="1"/>
          </p:cNvSpPr>
          <p:nvPr>
            <p:ph type="title"/>
          </p:nvPr>
        </p:nvSpPr>
        <p:spPr>
          <a:xfrm>
            <a:off x="2209800" y="38101"/>
            <a:ext cx="7772400" cy="1058547"/>
          </a:xfrm>
        </p:spPr>
        <p:txBody>
          <a:bodyPr>
            <a:normAutofit fontScale="90000"/>
          </a:bodyPr>
          <a:lstStyle/>
          <a:p>
            <a:r>
              <a:rPr lang="en-GB" sz="3200" dirty="0"/>
              <a:t>TNM </a:t>
            </a:r>
            <a:r>
              <a:rPr lang="en-GB" sz="3200" dirty="0" err="1"/>
              <a:t>stadievurdering</a:t>
            </a:r>
            <a:r>
              <a:rPr lang="en-GB" sz="3200" dirty="0"/>
              <a:t> – </a:t>
            </a:r>
            <a:r>
              <a:rPr lang="en-GB" sz="3200" dirty="0" err="1"/>
              <a:t>eksempel</a:t>
            </a:r>
            <a:r>
              <a:rPr lang="en-GB" sz="3200" dirty="0"/>
              <a:t> </a:t>
            </a:r>
            <a:r>
              <a:rPr lang="en-GB" sz="3200" dirty="0" err="1"/>
              <a:t>øsofagus</a:t>
            </a:r>
            <a:endParaRPr lang="en-GB" sz="3200" dirty="0"/>
          </a:p>
        </p:txBody>
      </p:sp>
      <p:sp>
        <p:nvSpPr>
          <p:cNvPr id="4" name="TextBox 3"/>
          <p:cNvSpPr txBox="1"/>
          <p:nvPr/>
        </p:nvSpPr>
        <p:spPr>
          <a:xfrm>
            <a:off x="2691914" y="6268648"/>
            <a:ext cx="7108741" cy="307777"/>
          </a:xfrm>
          <a:prstGeom prst="rect">
            <a:avLst/>
          </a:prstGeom>
          <a:noFill/>
        </p:spPr>
        <p:txBody>
          <a:bodyPr wrap="none" rtlCol="0">
            <a:spAutoFit/>
          </a:bodyPr>
          <a:lstStyle/>
          <a:p>
            <a:r>
              <a:rPr lang="en-US" sz="1400" b="1" dirty="0"/>
              <a:t>Thomas W. Rice. </a:t>
            </a:r>
            <a:r>
              <a:rPr lang="en-US" sz="1400" dirty="0"/>
              <a:t>Staging of esophageal cancer: TNM and beyond. Esophagus (2010) 7:189–195</a:t>
            </a:r>
            <a:endParaRPr lang="en-GB" sz="1400" dirty="0"/>
          </a:p>
        </p:txBody>
      </p:sp>
      <p:pic>
        <p:nvPicPr>
          <p:cNvPr id="5" name="Picture 4"/>
          <p:cNvPicPr>
            <a:picLocks noChangeAspect="1"/>
          </p:cNvPicPr>
          <p:nvPr/>
        </p:nvPicPr>
        <p:blipFill>
          <a:blip r:embed="rId4"/>
          <a:stretch>
            <a:fillRect/>
          </a:stretch>
        </p:blipFill>
        <p:spPr>
          <a:xfrm>
            <a:off x="10205755" y="297967"/>
            <a:ext cx="1350799" cy="1399165"/>
          </a:xfrm>
          <a:prstGeom prst="rect">
            <a:avLst/>
          </a:prstGeom>
        </p:spPr>
      </p:pic>
    </p:spTree>
    <p:extLst>
      <p:ext uri="{BB962C8B-B14F-4D97-AF65-F5344CB8AC3E}">
        <p14:creationId xmlns:p14="http://schemas.microsoft.com/office/powerpoint/2010/main" val="65419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__142451_0000.jpg"/>
          <p:cNvPicPr>
            <a:picLocks noChangeAspect="1"/>
          </p:cNvPicPr>
          <p:nvPr/>
        </p:nvPicPr>
        <p:blipFill rotWithShape="1">
          <a:blip r:embed="rId2"/>
          <a:srcRect t="3998"/>
          <a:stretch/>
        </p:blipFill>
        <p:spPr>
          <a:xfrm>
            <a:off x="2534500" y="1144689"/>
            <a:ext cx="7645726" cy="5505027"/>
          </a:xfrm>
          <a:prstGeom prst="rect">
            <a:avLst/>
          </a:prstGeom>
        </p:spPr>
      </p:pic>
      <p:pic>
        <p:nvPicPr>
          <p:cNvPr id="3" name="Picture 2" descr="R__142243_0000.jpg"/>
          <p:cNvPicPr>
            <a:picLocks noChangeAspect="1"/>
          </p:cNvPicPr>
          <p:nvPr/>
        </p:nvPicPr>
        <p:blipFill rotWithShape="1">
          <a:blip r:embed="rId3"/>
          <a:srcRect t="3998"/>
          <a:stretch/>
        </p:blipFill>
        <p:spPr>
          <a:xfrm>
            <a:off x="2288878" y="1144688"/>
            <a:ext cx="7891348" cy="5505027"/>
          </a:xfrm>
          <a:prstGeom prst="rect">
            <a:avLst/>
          </a:prstGeom>
        </p:spPr>
      </p:pic>
      <p:sp>
        <p:nvSpPr>
          <p:cNvPr id="4" name="TextBox 3"/>
          <p:cNvSpPr txBox="1"/>
          <p:nvPr/>
        </p:nvSpPr>
        <p:spPr>
          <a:xfrm>
            <a:off x="6562845" y="1502001"/>
            <a:ext cx="2772047" cy="369332"/>
          </a:xfrm>
          <a:prstGeom prst="rect">
            <a:avLst/>
          </a:prstGeom>
          <a:noFill/>
        </p:spPr>
        <p:txBody>
          <a:bodyPr wrap="square" rtlCol="0">
            <a:spAutoFit/>
          </a:bodyPr>
          <a:lstStyle/>
          <a:p>
            <a:r>
              <a:rPr lang="en-GB" dirty="0"/>
              <a:t>Stadium: uT2,N1</a:t>
            </a:r>
          </a:p>
        </p:txBody>
      </p:sp>
      <p:sp>
        <p:nvSpPr>
          <p:cNvPr id="5" name="TextBox 4"/>
          <p:cNvSpPr txBox="1"/>
          <p:nvPr/>
        </p:nvSpPr>
        <p:spPr>
          <a:xfrm>
            <a:off x="393048" y="320684"/>
            <a:ext cx="4648965" cy="461665"/>
          </a:xfrm>
          <a:prstGeom prst="rect">
            <a:avLst/>
          </a:prstGeom>
          <a:noFill/>
        </p:spPr>
        <p:txBody>
          <a:bodyPr wrap="none" rtlCol="0">
            <a:spAutoFit/>
          </a:bodyPr>
          <a:lstStyle/>
          <a:p>
            <a:r>
              <a:rPr lang="nb-NO" sz="2400" dirty="0"/>
              <a:t>Kasus 1: </a:t>
            </a:r>
            <a:r>
              <a:rPr lang="nb-NO" sz="2400" dirty="0" err="1"/>
              <a:t>Stenotisk</a:t>
            </a:r>
            <a:r>
              <a:rPr lang="nb-NO" sz="2400" dirty="0"/>
              <a:t> tumor i </a:t>
            </a:r>
            <a:r>
              <a:rPr lang="nb-NO" sz="2400" dirty="0" err="1"/>
              <a:t>øsofagus</a:t>
            </a:r>
            <a:r>
              <a:rPr lang="nb-NO" sz="2400" dirty="0"/>
              <a:t> </a:t>
            </a:r>
          </a:p>
        </p:txBody>
      </p:sp>
    </p:spTree>
    <p:extLst>
      <p:ext uri="{BB962C8B-B14F-4D97-AF65-F5344CB8AC3E}">
        <p14:creationId xmlns:p14="http://schemas.microsoft.com/office/powerpoint/2010/main" val="174757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ø tumor gjenombrudd.jpg"/>
          <p:cNvPicPr>
            <a:picLocks noChangeAspect="1"/>
          </p:cNvPicPr>
          <p:nvPr/>
        </p:nvPicPr>
        <p:blipFill>
          <a:blip r:embed="rId2"/>
          <a:stretch>
            <a:fillRect/>
          </a:stretch>
        </p:blipFill>
        <p:spPr>
          <a:xfrm>
            <a:off x="2080686" y="756682"/>
            <a:ext cx="8263464" cy="5916591"/>
          </a:xfrm>
          <a:prstGeom prst="rect">
            <a:avLst/>
          </a:prstGeom>
        </p:spPr>
      </p:pic>
      <p:pic>
        <p:nvPicPr>
          <p:cNvPr id="3" name="Picture 2" descr="ø cancer T3 k45.jpg"/>
          <p:cNvPicPr>
            <a:picLocks noChangeAspect="1"/>
          </p:cNvPicPr>
          <p:nvPr/>
        </p:nvPicPr>
        <p:blipFill>
          <a:blip r:embed="rId3"/>
          <a:stretch>
            <a:fillRect/>
          </a:stretch>
        </p:blipFill>
        <p:spPr>
          <a:xfrm>
            <a:off x="2048864" y="756682"/>
            <a:ext cx="8295287" cy="5713145"/>
          </a:xfrm>
          <a:prstGeom prst="rect">
            <a:avLst/>
          </a:prstGeom>
        </p:spPr>
      </p:pic>
      <p:sp>
        <p:nvSpPr>
          <p:cNvPr id="4" name="TextBox 3"/>
          <p:cNvSpPr txBox="1"/>
          <p:nvPr/>
        </p:nvSpPr>
        <p:spPr>
          <a:xfrm>
            <a:off x="3146814" y="295017"/>
            <a:ext cx="6702977" cy="461665"/>
          </a:xfrm>
          <a:prstGeom prst="rect">
            <a:avLst/>
          </a:prstGeom>
          <a:noFill/>
        </p:spPr>
        <p:txBody>
          <a:bodyPr wrap="square" rtlCol="0">
            <a:spAutoFit/>
          </a:bodyPr>
          <a:lstStyle/>
          <a:p>
            <a:r>
              <a:rPr lang="en-GB" sz="2400" dirty="0" err="1">
                <a:solidFill>
                  <a:srgbClr val="FFFFFF"/>
                </a:solidFill>
              </a:rPr>
              <a:t>Kasus</a:t>
            </a:r>
            <a:r>
              <a:rPr lang="en-GB" sz="2400" dirty="0">
                <a:solidFill>
                  <a:srgbClr val="FFFFFF"/>
                </a:solidFill>
              </a:rPr>
              <a:t> 2: </a:t>
            </a:r>
            <a:r>
              <a:rPr lang="en-GB" sz="2400" dirty="0" err="1">
                <a:solidFill>
                  <a:srgbClr val="FFFFFF"/>
                </a:solidFill>
              </a:rPr>
              <a:t>Kvinne</a:t>
            </a:r>
            <a:r>
              <a:rPr lang="en-GB" sz="2400" dirty="0">
                <a:solidFill>
                  <a:srgbClr val="FFFFFF"/>
                </a:solidFill>
              </a:rPr>
              <a:t>  67 </a:t>
            </a:r>
            <a:r>
              <a:rPr lang="en-GB" sz="2400" dirty="0" err="1">
                <a:solidFill>
                  <a:srgbClr val="FFFFFF"/>
                </a:solidFill>
              </a:rPr>
              <a:t>år</a:t>
            </a:r>
            <a:r>
              <a:rPr lang="en-GB" sz="2400" dirty="0">
                <a:solidFill>
                  <a:srgbClr val="FFFFFF"/>
                </a:solidFill>
              </a:rPr>
              <a:t> </a:t>
            </a:r>
            <a:r>
              <a:rPr lang="en-GB" sz="2400" dirty="0" err="1">
                <a:solidFill>
                  <a:srgbClr val="FFFFFF"/>
                </a:solidFill>
              </a:rPr>
              <a:t>Øsofagustumor</a:t>
            </a:r>
            <a:r>
              <a:rPr lang="en-GB" sz="2400" dirty="0">
                <a:solidFill>
                  <a:srgbClr val="FFFFFF"/>
                </a:solidFill>
              </a:rPr>
              <a:t>, </a:t>
            </a:r>
            <a:r>
              <a:rPr lang="en-GB" sz="2400" dirty="0" err="1">
                <a:solidFill>
                  <a:srgbClr val="FFFFFF"/>
                </a:solidFill>
              </a:rPr>
              <a:t>stenose</a:t>
            </a:r>
            <a:endParaRPr lang="en-GB" sz="2400" dirty="0">
              <a:solidFill>
                <a:srgbClr val="FFFFFF"/>
              </a:solidFill>
            </a:endParaRPr>
          </a:p>
        </p:txBody>
      </p:sp>
    </p:spTree>
    <p:extLst>
      <p:ext uri="{BB962C8B-B14F-4D97-AF65-F5344CB8AC3E}">
        <p14:creationId xmlns:p14="http://schemas.microsoft.com/office/powerpoint/2010/main" val="33882129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NSPRollUpIngress xmlns="2b736855-fd40-4ef5-b84c-7e050bd66b15" xsi:nil="true"/>
    <PublishingExpirationDate xmlns="http://schemas.microsoft.com/sharepoint/v3" xsi:nil="true"/>
    <TaxKeywordTaxHTField xmlns="2b736855-fd40-4ef5-b84c-7e050bd66b15">
      <Terms xmlns="http://schemas.microsoft.com/office/infopath/2007/PartnerControls"/>
    </TaxKeywordTaxHTField>
    <PublishingStartDate xmlns="http://schemas.microsoft.com/sharepoint/v3" xsi:nil="true"/>
    <TaxCatchAll xmlns="2b736855-fd40-4ef5-b84c-7e050bd66b15"/>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D96DBD8221D6246B78644CC649A397F" ma:contentTypeVersion="24" ma:contentTypeDescription="Opprett et nytt dokument." ma:contentTypeScope="" ma:versionID="8811a4be57d190e12f1e3b956d539e14">
  <xsd:schema xmlns:xsd="http://www.w3.org/2001/XMLSchema" xmlns:xs="http://www.w3.org/2001/XMLSchema" xmlns:p="http://schemas.microsoft.com/office/2006/metadata/properties" xmlns:ns1="http://schemas.microsoft.com/sharepoint/v3" xmlns:ns2="2b736855-fd40-4ef5-b84c-7e050bd66b15" targetNamespace="http://schemas.microsoft.com/office/2006/metadata/properties" ma:root="true" ma:fieldsID="34c6c5f98c26bdbb9b4eb3a602532db1" ns1:_="" ns2:_="">
    <xsd:import namespace="http://schemas.microsoft.com/sharepoint/v3"/>
    <xsd:import namespace="2b736855-fd40-4ef5-b84c-7e050bd66b15"/>
    <xsd:element name="properties">
      <xsd:complexType>
        <xsd:sequence>
          <xsd:element name="documentManagement">
            <xsd:complexType>
              <xsd:all>
                <xsd:element ref="ns2:TaxKeywordTaxHTField" minOccurs="0"/>
                <xsd:element ref="ns2:TaxCatchAll" minOccurs="0"/>
                <xsd:element ref="ns2:TaxCatchAllLabel" minOccurs="0"/>
                <xsd:element ref="ns2:FNSPRollUpIngress"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14"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736855-fd40-4ef5-b84c-7e050bd66b15"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Nøkkelord" ma:default="" ma:fieldId="{23f27201-bee3-471e-b2e7-b64fd8b7ca38}" ma:taxonomyMulti="true" ma:sspId="d0f0af97-1df2-4d6b-9e49-08feee2b9522"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da79b1bc-8501-45f1-a10b-26f75f2860bf}" ma:internalName="TaxCatchAll" ma:showField="CatchAllData" ma:web="2b736855-fd40-4ef5-b84c-7e050bd66b1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a79b1bc-8501-45f1-a10b-26f75f2860bf}" ma:internalName="TaxCatchAllLabel" ma:readOnly="true" ma:showField="CatchAllDataLabel" ma:web="2b736855-fd40-4ef5-b84c-7e050bd66b15">
      <xsd:complexType>
        <xsd:complexContent>
          <xsd:extension base="dms:MultiChoiceLookup">
            <xsd:sequence>
              <xsd:element name="Value" type="dms:Lookup" maxOccurs="unbounded" minOccurs="0" nillable="true"/>
            </xsd:sequence>
          </xsd:extension>
        </xsd:complexContent>
      </xsd:complexType>
    </xsd:element>
    <xsd:element name="FNSPRollUpIngress" ma:index="12" nillable="true" ma:displayName="Utlistingsingress" ma:default="" ma:description="Teksten vises i oversikter og utlistinger" ma:internalName="FNSPRollUpIngres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E6CEDE-B586-46C2-A582-748E91709F12}"/>
</file>

<file path=customXml/itemProps2.xml><?xml version="1.0" encoding="utf-8"?>
<ds:datastoreItem xmlns:ds="http://schemas.openxmlformats.org/officeDocument/2006/customXml" ds:itemID="{1205FE9B-4953-493E-8AE3-CB351381B40E}"/>
</file>

<file path=customXml/itemProps3.xml><?xml version="1.0" encoding="utf-8"?>
<ds:datastoreItem xmlns:ds="http://schemas.openxmlformats.org/officeDocument/2006/customXml" ds:itemID="{7CA5EFE4-A4CC-4A1A-95F2-25EFDA3FE045}"/>
</file>

<file path=docProps/app.xml><?xml version="1.0" encoding="utf-8"?>
<Properties xmlns="http://schemas.openxmlformats.org/officeDocument/2006/extended-properties" xmlns:vt="http://schemas.openxmlformats.org/officeDocument/2006/docPropsVTypes">
  <TotalTime>172</TotalTime>
  <Words>1523</Words>
  <Application>Microsoft Macintosh PowerPoint</Application>
  <PresentationFormat>Widescreen</PresentationFormat>
  <Paragraphs>196</Paragraphs>
  <Slides>37</Slides>
  <Notes>8</Notes>
  <HiddenSlides>1</HiddenSlides>
  <MMClips>1</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37</vt:i4>
      </vt:variant>
    </vt:vector>
  </HeadingPairs>
  <TitlesOfParts>
    <vt:vector size="44" baseType="lpstr">
      <vt:lpstr>Arial Unicode MS</vt:lpstr>
      <vt:lpstr>Arial</vt:lpstr>
      <vt:lpstr>Calibri</vt:lpstr>
      <vt:lpstr>Century Gothic</vt:lpstr>
      <vt:lpstr>Times New Roman</vt:lpstr>
      <vt:lpstr>Wingdings 3</vt:lpstr>
      <vt:lpstr>Ion</vt:lpstr>
      <vt:lpstr>Elastografi og Endoskopisk Ultralyd (EUS)  – Endoskop møter ultralyd   UL kurs NSGU 2021 </vt:lpstr>
      <vt:lpstr>Agenda</vt:lpstr>
      <vt:lpstr>Endoskopisk UL (EUS) </vt:lpstr>
      <vt:lpstr>Lineær EUS</vt:lpstr>
      <vt:lpstr>Indikasjoner</vt:lpstr>
      <vt:lpstr>PowerPoint-presentasjon</vt:lpstr>
      <vt:lpstr>TNM stadievurdering – eksempel øsofagus</vt:lpstr>
      <vt:lpstr>PowerPoint-presentasjon</vt:lpstr>
      <vt:lpstr>PowerPoint-presentasjon</vt:lpstr>
      <vt:lpstr>Revidert Nasjonalt handlingsprogram for øsofaguscancer - 2020</vt:lpstr>
      <vt:lpstr>Praktisk tilnærming</vt:lpstr>
      <vt:lpstr>PowerPoint-presentasjon</vt:lpstr>
      <vt:lpstr>PowerPoint-presentasjon</vt:lpstr>
      <vt:lpstr>PowerPoint-presentasjon</vt:lpstr>
      <vt:lpstr>Rosemont score: a weighted score for Chronic pancreatitis by endoscopic US </vt:lpstr>
      <vt:lpstr>Endoskopisk Ultralydveiledet Finnålsasbiopsi</vt:lpstr>
      <vt:lpstr>PowerPoint-presentasjon</vt:lpstr>
      <vt:lpstr>Finnålsaspirasjon (FNA) eller nålebiopsi (FNB)?</vt:lpstr>
      <vt:lpstr>EUS + Contrast =</vt:lpstr>
      <vt:lpstr>Case 1: Solid tumour in pancreatic head</vt:lpstr>
      <vt:lpstr>Colour Doppler</vt:lpstr>
      <vt:lpstr>EUS- elastography (RTE)</vt:lpstr>
      <vt:lpstr>Case 1: Summary</vt:lpstr>
      <vt:lpstr>Sammendrag  EUS med elastografi og CE-EUS</vt:lpstr>
      <vt:lpstr>EUS veiledet terapi</vt:lpstr>
      <vt:lpstr>Før: EUS veiledet drenasje av pseudocyster med dobbel pigtail stent</vt:lpstr>
      <vt:lpstr>Nå: Lumen apposing metal stents (LAMS)</vt:lpstr>
      <vt:lpstr>Cyste /abscess drenasje</vt:lpstr>
      <vt:lpstr>EUS som ledd i behandlingen: EUS veiledet plassering av strålemarkører</vt:lpstr>
      <vt:lpstr>Plassering av strålemarkører EUS veiledet og endoskopiveiledet</vt:lpstr>
      <vt:lpstr>Gjennomlysning  bekrefter at rtg tett markør er plassert og  synlig</vt:lpstr>
      <vt:lpstr>EUS veiledet radiofrekvensablasjon (RFA)</vt:lpstr>
      <vt:lpstr>Case 2: Insulinom i pancreas med farge-Doppler</vt:lpstr>
      <vt:lpstr>PowerPoint-presentasjon</vt:lpstr>
      <vt:lpstr>PowerPoint-presentasjon</vt:lpstr>
      <vt:lpstr>Videre forløp</vt:lpstr>
      <vt:lpstr>Oppsummering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Elastografi og Endoskopisk Ultralyd (EUS) – gastroenterologens UL domene  UL kurs Stud Med 2020 </dc:title>
  <dc:creator>Roald F. Havre</dc:creator>
  <cp:keywords>_£Bilde</cp:keywords>
  <cp:lastModifiedBy>Roald F. Havre</cp:lastModifiedBy>
  <cp:revision>14</cp:revision>
  <dcterms:created xsi:type="dcterms:W3CDTF">2021-01-19T20:55:00Z</dcterms:created>
  <dcterms:modified xsi:type="dcterms:W3CDTF">2021-02-15T21:02:34Z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0x0101004D96DBD8221D6246B78644CC649A397F</vt:lpwstr>
  </property>
</Properties>
</file>